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charts/chart1.xml" ContentType="application/vnd.openxmlformats-officedocument.drawingml.chart+xml"/>
  <Override PartName="/ppt/theme/theme2.xml" ContentType="application/vnd.openxmlformats-officedocument.theme+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style4.xml" ContentType="application/vnd.ms-office.chartstyle+xml"/>
  <Override PartName="/ppt/charts/colors3.xml" ContentType="application/vnd.ms-office.chartcolor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4.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341" r:id="rId3"/>
    <p:sldId id="269" r:id="rId4"/>
    <p:sldId id="357" r:id="rId5"/>
    <p:sldId id="293" r:id="rId6"/>
    <p:sldId id="354" r:id="rId7"/>
    <p:sldId id="356" r:id="rId8"/>
    <p:sldId id="308" r:id="rId9"/>
    <p:sldId id="286" r:id="rId10"/>
    <p:sldId id="287" r:id="rId11"/>
    <p:sldId id="310" r:id="rId12"/>
    <p:sldId id="294" r:id="rId13"/>
    <p:sldId id="359" r:id="rId14"/>
    <p:sldId id="297" r:id="rId15"/>
    <p:sldId id="349" r:id="rId16"/>
    <p:sldId id="311" r:id="rId17"/>
    <p:sldId id="360" r:id="rId18"/>
    <p:sldId id="335" r:id="rId19"/>
    <p:sldId id="300" r:id="rId20"/>
    <p:sldId id="338" r:id="rId21"/>
    <p:sldId id="302" r:id="rId22"/>
    <p:sldId id="303" r:id="rId23"/>
    <p:sldId id="363" r:id="rId24"/>
    <p:sldId id="337" r:id="rId25"/>
    <p:sldId id="366" r:id="rId26"/>
    <p:sldId id="304" r:id="rId27"/>
    <p:sldId id="367" r:id="rId28"/>
    <p:sldId id="368" r:id="rId29"/>
    <p:sldId id="280" r:id="rId30"/>
    <p:sldId id="290" r:id="rId31"/>
  </p:sldIdLst>
  <p:sldSz cx="12192000" cy="6858000"/>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THEM" initials="E" lastIdx="1" clrIdx="0">
    <p:extLst>
      <p:ext uri="{19B8F6BF-5375-455C-9EA6-DF929625EA0E}">
        <p15:presenceInfo xmlns:p15="http://schemas.microsoft.com/office/powerpoint/2012/main" userId="S::ethem.dinc@tarim.gov.tr::b19fb31c-09ec-489f-b662-94d46af95a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2A1E"/>
    <a:srgbClr val="385723"/>
    <a:srgbClr val="548235"/>
    <a:srgbClr val="A9D18E"/>
    <a:srgbClr val="BD281D"/>
    <a:srgbClr val="B22C1E"/>
    <a:srgbClr val="DB7F7F"/>
    <a:srgbClr val="C73121"/>
    <a:srgbClr val="992017"/>
    <a:srgbClr val="9216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8" autoAdjust="0"/>
    <p:restoredTop sz="96405"/>
  </p:normalViewPr>
  <p:slideViewPr>
    <p:cSldViewPr snapToGrid="0">
      <p:cViewPr varScale="1">
        <p:scale>
          <a:sx n="113" d="100"/>
          <a:sy n="113" d="100"/>
        </p:scale>
        <p:origin x="198" y="102"/>
      </p:cViewPr>
      <p:guideLst/>
    </p:cSldViewPr>
  </p:slideViewPr>
  <p:notesTextViewPr>
    <p:cViewPr>
      <p:scale>
        <a:sx n="1" d="1"/>
        <a:sy n="1" d="1"/>
      </p:scale>
      <p:origin x="0" y="0"/>
    </p:cViewPr>
  </p:notesTextViewPr>
  <p:sorterViewPr>
    <p:cViewPr>
      <p:scale>
        <a:sx n="100" d="100"/>
        <a:sy n="100" d="100"/>
      </p:scale>
      <p:origin x="0" y="-3456"/>
    </p:cViewPr>
  </p:sorterViewPr>
  <p:notesViewPr>
    <p:cSldViewPr snapToGrid="0">
      <p:cViewPr varScale="1">
        <p:scale>
          <a:sx n="79" d="100"/>
          <a:sy n="79" d="100"/>
        </p:scale>
        <p:origin x="403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osman.berktas\Desktop\ilSunusu\Sunum.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ivaiy\OneDrive\Desktop\ilSunusu\Sunum.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tr-TR" dirty="0"/>
              <a:t>BÜYÜKBAŞ</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2002</c:v>
                </c:pt>
              </c:strCache>
            </c:strRef>
          </c:tx>
          <c:spPr>
            <a:solidFill>
              <a:schemeClr val="accent6">
                <a:shade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Sayfa1!$B$2</c:f>
              <c:numCache>
                <c:formatCode>General</c:formatCode>
                <c:ptCount val="1"/>
                <c:pt idx="0">
                  <c:v>68160</c:v>
                </c:pt>
              </c:numCache>
            </c:numRef>
          </c:val>
          <c:extLst>
            <c:ext xmlns:c16="http://schemas.microsoft.com/office/drawing/2014/chart" uri="{C3380CC4-5D6E-409C-BE32-E72D297353CC}">
              <c16:uniqueId val="{00000000-1BFC-4481-9943-677C2B94D3B1}"/>
            </c:ext>
          </c:extLst>
        </c:ser>
        <c:ser>
          <c:idx val="1"/>
          <c:order val="1"/>
          <c:tx>
            <c:strRef>
              <c:f>Sayfa1!$C$1</c:f>
              <c:strCache>
                <c:ptCount val="1"/>
                <c:pt idx="0">
                  <c:v>2023</c:v>
                </c:pt>
              </c:strCache>
            </c:strRef>
          </c:tx>
          <c:spPr>
            <a:solidFill>
              <a:schemeClr val="accent6">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Sayfa1!$C$2</c:f>
              <c:numCache>
                <c:formatCode>General</c:formatCode>
                <c:ptCount val="1"/>
                <c:pt idx="0">
                  <c:v>67609</c:v>
                </c:pt>
              </c:numCache>
            </c:numRef>
          </c:val>
          <c:extLst>
            <c:ext xmlns:c16="http://schemas.microsoft.com/office/drawing/2014/chart" uri="{C3380CC4-5D6E-409C-BE32-E72D297353CC}">
              <c16:uniqueId val="{00000001-1BFC-4481-9943-677C2B94D3B1}"/>
            </c:ext>
          </c:extLst>
        </c:ser>
        <c:ser>
          <c:idx val="2"/>
          <c:order val="2"/>
          <c:tx>
            <c:strRef>
              <c:f>Sayfa1!$D$1</c:f>
              <c:strCache>
                <c:ptCount val="1"/>
                <c:pt idx="0">
                  <c:v>2024</c:v>
                </c:pt>
              </c:strCache>
            </c:strRef>
          </c:tx>
          <c:spPr>
            <a:solidFill>
              <a:schemeClr val="accent6">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Sayfa1!$D$2</c:f>
              <c:numCache>
                <c:formatCode>General</c:formatCode>
                <c:ptCount val="1"/>
                <c:pt idx="0">
                  <c:v>65569</c:v>
                </c:pt>
              </c:numCache>
            </c:numRef>
          </c:val>
          <c:extLst>
            <c:ext xmlns:c16="http://schemas.microsoft.com/office/drawing/2014/chart" uri="{C3380CC4-5D6E-409C-BE32-E72D297353CC}">
              <c16:uniqueId val="{00000002-1BFC-4481-9943-677C2B94D3B1}"/>
            </c:ext>
          </c:extLst>
        </c:ser>
        <c:ser>
          <c:idx val="3"/>
          <c:order val="3"/>
          <c:tx>
            <c:strRef>
              <c:f>Sayfa1!$E$1</c:f>
              <c:strCache>
                <c:ptCount val="1"/>
                <c:pt idx="0">
                  <c:v>2025 ilk 9 ay</c:v>
                </c:pt>
              </c:strCache>
            </c:strRef>
          </c:tx>
          <c:spPr>
            <a:solidFill>
              <a:schemeClr val="accent6">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Sayfa1!$E$2</c:f>
              <c:numCache>
                <c:formatCode>General</c:formatCode>
                <c:ptCount val="1"/>
                <c:pt idx="0">
                  <c:v>65569</c:v>
                </c:pt>
              </c:numCache>
            </c:numRef>
          </c:val>
          <c:extLst>
            <c:ext xmlns:c16="http://schemas.microsoft.com/office/drawing/2014/chart" uri="{C3380CC4-5D6E-409C-BE32-E72D297353CC}">
              <c16:uniqueId val="{00000004-1BFC-4481-9943-677C2B94D3B1}"/>
            </c:ext>
          </c:extLst>
        </c:ser>
        <c:dLbls>
          <c:dLblPos val="outEnd"/>
          <c:showLegendKey val="0"/>
          <c:showVal val="1"/>
          <c:showCatName val="0"/>
          <c:showSerName val="0"/>
          <c:showPercent val="0"/>
          <c:showBubbleSize val="0"/>
        </c:dLbls>
        <c:gapWidth val="219"/>
        <c:overlap val="-27"/>
        <c:axId val="1498297247"/>
        <c:axId val="1498295167"/>
      </c:barChart>
      <c:catAx>
        <c:axId val="1498297247"/>
        <c:scaling>
          <c:orientation val="minMax"/>
        </c:scaling>
        <c:delete val="1"/>
        <c:axPos val="b"/>
        <c:numFmt formatCode="General" sourceLinked="1"/>
        <c:majorTickMark val="none"/>
        <c:minorTickMark val="none"/>
        <c:tickLblPos val="nextTo"/>
        <c:crossAx val="1498295167"/>
        <c:crosses val="autoZero"/>
        <c:auto val="1"/>
        <c:lblAlgn val="ctr"/>
        <c:lblOffset val="100"/>
        <c:noMultiLvlLbl val="0"/>
      </c:catAx>
      <c:valAx>
        <c:axId val="1498295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498297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tr-TR" dirty="0"/>
              <a:t>KÜÇÜKBAŞ</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2002</c:v>
                </c:pt>
              </c:strCache>
            </c:strRef>
          </c:tx>
          <c:spPr>
            <a:solidFill>
              <a:schemeClr val="accent6">
                <a:shade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Sayfa1!$B$2</c:f>
              <c:numCache>
                <c:formatCode>General</c:formatCode>
                <c:ptCount val="1"/>
                <c:pt idx="0">
                  <c:v>130466</c:v>
                </c:pt>
              </c:numCache>
            </c:numRef>
          </c:val>
          <c:extLst>
            <c:ext xmlns:c16="http://schemas.microsoft.com/office/drawing/2014/chart" uri="{C3380CC4-5D6E-409C-BE32-E72D297353CC}">
              <c16:uniqueId val="{00000000-4F64-47A9-AA50-DDB91032026C}"/>
            </c:ext>
          </c:extLst>
        </c:ser>
        <c:ser>
          <c:idx val="1"/>
          <c:order val="1"/>
          <c:tx>
            <c:strRef>
              <c:f>Sayfa1!$C$1</c:f>
              <c:strCache>
                <c:ptCount val="1"/>
                <c:pt idx="0">
                  <c:v>2023</c:v>
                </c:pt>
              </c:strCache>
            </c:strRef>
          </c:tx>
          <c:spPr>
            <a:solidFill>
              <a:schemeClr val="accent6">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Sayfa1!$C$2</c:f>
              <c:numCache>
                <c:formatCode>General</c:formatCode>
                <c:ptCount val="1"/>
                <c:pt idx="0">
                  <c:v>216422</c:v>
                </c:pt>
              </c:numCache>
            </c:numRef>
          </c:val>
          <c:extLst>
            <c:ext xmlns:c16="http://schemas.microsoft.com/office/drawing/2014/chart" uri="{C3380CC4-5D6E-409C-BE32-E72D297353CC}">
              <c16:uniqueId val="{00000001-4F64-47A9-AA50-DDB91032026C}"/>
            </c:ext>
          </c:extLst>
        </c:ser>
        <c:ser>
          <c:idx val="2"/>
          <c:order val="2"/>
          <c:tx>
            <c:strRef>
              <c:f>Sayfa1!$D$1</c:f>
              <c:strCache>
                <c:ptCount val="1"/>
                <c:pt idx="0">
                  <c:v>2024</c:v>
                </c:pt>
              </c:strCache>
            </c:strRef>
          </c:tx>
          <c:spPr>
            <a:solidFill>
              <a:schemeClr val="accent6">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Sayfa1!$D$2</c:f>
              <c:numCache>
                <c:formatCode>General</c:formatCode>
                <c:ptCount val="1"/>
                <c:pt idx="0">
                  <c:v>218378</c:v>
                </c:pt>
              </c:numCache>
            </c:numRef>
          </c:val>
          <c:extLst>
            <c:ext xmlns:c16="http://schemas.microsoft.com/office/drawing/2014/chart" uri="{C3380CC4-5D6E-409C-BE32-E72D297353CC}">
              <c16:uniqueId val="{00000002-4F64-47A9-AA50-DDB91032026C}"/>
            </c:ext>
          </c:extLst>
        </c:ser>
        <c:ser>
          <c:idx val="3"/>
          <c:order val="3"/>
          <c:tx>
            <c:strRef>
              <c:f>Sayfa1!$E$1</c:f>
              <c:strCache>
                <c:ptCount val="1"/>
                <c:pt idx="0">
                  <c:v>2025 ilk 9 ay</c:v>
                </c:pt>
              </c:strCache>
            </c:strRef>
          </c:tx>
          <c:spPr>
            <a:solidFill>
              <a:schemeClr val="accent6">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Sayfa1!$E$2</c:f>
              <c:numCache>
                <c:formatCode>General</c:formatCode>
                <c:ptCount val="1"/>
                <c:pt idx="0">
                  <c:v>218378</c:v>
                </c:pt>
              </c:numCache>
            </c:numRef>
          </c:val>
          <c:extLst>
            <c:ext xmlns:c16="http://schemas.microsoft.com/office/drawing/2014/chart" uri="{C3380CC4-5D6E-409C-BE32-E72D297353CC}">
              <c16:uniqueId val="{00000003-4F64-47A9-AA50-DDB91032026C}"/>
            </c:ext>
          </c:extLst>
        </c:ser>
        <c:dLbls>
          <c:dLblPos val="outEnd"/>
          <c:showLegendKey val="0"/>
          <c:showVal val="1"/>
          <c:showCatName val="0"/>
          <c:showSerName val="0"/>
          <c:showPercent val="0"/>
          <c:showBubbleSize val="0"/>
        </c:dLbls>
        <c:gapWidth val="219"/>
        <c:overlap val="-27"/>
        <c:axId val="1498297247"/>
        <c:axId val="1498295167"/>
      </c:barChart>
      <c:catAx>
        <c:axId val="1498297247"/>
        <c:scaling>
          <c:orientation val="minMax"/>
        </c:scaling>
        <c:delete val="1"/>
        <c:axPos val="b"/>
        <c:numFmt formatCode="General" sourceLinked="1"/>
        <c:majorTickMark val="none"/>
        <c:minorTickMark val="none"/>
        <c:tickLblPos val="nextTo"/>
        <c:crossAx val="1498295167"/>
        <c:crosses val="autoZero"/>
        <c:auto val="1"/>
        <c:lblAlgn val="ctr"/>
        <c:lblOffset val="100"/>
        <c:noMultiLvlLbl val="0"/>
      </c:catAx>
      <c:valAx>
        <c:axId val="1498295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498297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tr-TR" dirty="0"/>
              <a:t>ARILI</a:t>
            </a:r>
            <a:r>
              <a:rPr lang="tr-TR" baseline="0" dirty="0"/>
              <a:t> KOVAN</a:t>
            </a:r>
            <a:endParaRPr lang="tr-TR"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2002</c:v>
                </c:pt>
              </c:strCache>
            </c:strRef>
          </c:tx>
          <c:spPr>
            <a:solidFill>
              <a:schemeClr val="accent6">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Sayfa1!$B$2</c:f>
              <c:numCache>
                <c:formatCode>General</c:formatCode>
                <c:ptCount val="1"/>
                <c:pt idx="0">
                  <c:v>65500</c:v>
                </c:pt>
              </c:numCache>
            </c:numRef>
          </c:val>
          <c:extLst>
            <c:ext xmlns:c16="http://schemas.microsoft.com/office/drawing/2014/chart" uri="{C3380CC4-5D6E-409C-BE32-E72D297353CC}">
              <c16:uniqueId val="{00000000-CBCA-4B37-8D3F-70AD17B08144}"/>
            </c:ext>
          </c:extLst>
        </c:ser>
        <c:ser>
          <c:idx val="1"/>
          <c:order val="1"/>
          <c:tx>
            <c:strRef>
              <c:f>Sayfa1!$C$1</c:f>
              <c:strCache>
                <c:ptCount val="1"/>
                <c:pt idx="0">
                  <c:v>2023</c:v>
                </c:pt>
              </c:strCache>
            </c:strRef>
          </c:tx>
          <c:spPr>
            <a:solidFill>
              <a:schemeClr val="accent6">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Sayfa1!$C$2</c:f>
              <c:numCache>
                <c:formatCode>General</c:formatCode>
                <c:ptCount val="1"/>
                <c:pt idx="0">
                  <c:v>81732</c:v>
                </c:pt>
              </c:numCache>
            </c:numRef>
          </c:val>
          <c:extLst>
            <c:ext xmlns:c16="http://schemas.microsoft.com/office/drawing/2014/chart" uri="{C3380CC4-5D6E-409C-BE32-E72D297353CC}">
              <c16:uniqueId val="{00000001-CBCA-4B37-8D3F-70AD17B08144}"/>
            </c:ext>
          </c:extLst>
        </c:ser>
        <c:ser>
          <c:idx val="2"/>
          <c:order val="2"/>
          <c:tx>
            <c:strRef>
              <c:f>Sayfa1!$D$1</c:f>
              <c:strCache>
                <c:ptCount val="1"/>
                <c:pt idx="0">
                  <c:v>2024</c:v>
                </c:pt>
              </c:strCache>
            </c:strRef>
          </c:tx>
          <c:spPr>
            <a:solidFill>
              <a:schemeClr val="accent6">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Sayfa1!$D$2</c:f>
              <c:numCache>
                <c:formatCode>General</c:formatCode>
                <c:ptCount val="1"/>
                <c:pt idx="0">
                  <c:v>73602</c:v>
                </c:pt>
              </c:numCache>
            </c:numRef>
          </c:val>
          <c:extLst>
            <c:ext xmlns:c16="http://schemas.microsoft.com/office/drawing/2014/chart" uri="{C3380CC4-5D6E-409C-BE32-E72D297353CC}">
              <c16:uniqueId val="{00000002-CBCA-4B37-8D3F-70AD17B08144}"/>
            </c:ext>
          </c:extLst>
        </c:ser>
        <c:ser>
          <c:idx val="3"/>
          <c:order val="3"/>
          <c:tx>
            <c:strRef>
              <c:f>Sayfa1!$E$1</c:f>
              <c:strCache>
                <c:ptCount val="1"/>
                <c:pt idx="0">
                  <c:v>2025 ilk 9 ay</c:v>
                </c:pt>
              </c:strCache>
            </c:strRef>
          </c:tx>
          <c:spPr>
            <a:solidFill>
              <a:schemeClr val="accent6">
                <a:shade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Sayfa1!$E$2</c:f>
              <c:numCache>
                <c:formatCode>General</c:formatCode>
                <c:ptCount val="1"/>
                <c:pt idx="0">
                  <c:v>72553</c:v>
                </c:pt>
              </c:numCache>
            </c:numRef>
          </c:val>
          <c:extLst>
            <c:ext xmlns:c16="http://schemas.microsoft.com/office/drawing/2014/chart" uri="{C3380CC4-5D6E-409C-BE32-E72D297353CC}">
              <c16:uniqueId val="{00000003-CBCA-4B37-8D3F-70AD17B08144}"/>
            </c:ext>
          </c:extLst>
        </c:ser>
        <c:dLbls>
          <c:dLblPos val="outEnd"/>
          <c:showLegendKey val="0"/>
          <c:showVal val="1"/>
          <c:showCatName val="0"/>
          <c:showSerName val="0"/>
          <c:showPercent val="0"/>
          <c:showBubbleSize val="0"/>
        </c:dLbls>
        <c:gapWidth val="219"/>
        <c:overlap val="-27"/>
        <c:axId val="1498297247"/>
        <c:axId val="1498295167"/>
      </c:barChart>
      <c:catAx>
        <c:axId val="1498297247"/>
        <c:scaling>
          <c:orientation val="minMax"/>
        </c:scaling>
        <c:delete val="1"/>
        <c:axPos val="b"/>
        <c:numFmt formatCode="General" sourceLinked="1"/>
        <c:majorTickMark val="none"/>
        <c:minorTickMark val="none"/>
        <c:tickLblPos val="nextTo"/>
        <c:crossAx val="1498295167"/>
        <c:crosses val="autoZero"/>
        <c:auto val="1"/>
        <c:lblAlgn val="ctr"/>
        <c:lblOffset val="100"/>
        <c:noMultiLvlLbl val="0"/>
      </c:catAx>
      <c:valAx>
        <c:axId val="1498295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498297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tr-TR" dirty="0"/>
              <a:t>KANATLI</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2002</c:v>
                </c:pt>
              </c:strCache>
            </c:strRef>
          </c:tx>
          <c:spPr>
            <a:solidFill>
              <a:schemeClr val="accent6">
                <a:tint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Sayfa1!$B$2</c:f>
              <c:numCache>
                <c:formatCode>General</c:formatCode>
                <c:ptCount val="1"/>
                <c:pt idx="0">
                  <c:v>650000</c:v>
                </c:pt>
              </c:numCache>
            </c:numRef>
          </c:val>
          <c:extLst>
            <c:ext xmlns:c16="http://schemas.microsoft.com/office/drawing/2014/chart" uri="{C3380CC4-5D6E-409C-BE32-E72D297353CC}">
              <c16:uniqueId val="{00000000-7028-42E1-86F7-680AEB7EAB56}"/>
            </c:ext>
          </c:extLst>
        </c:ser>
        <c:ser>
          <c:idx val="1"/>
          <c:order val="1"/>
          <c:tx>
            <c:strRef>
              <c:f>Sayfa1!$C$1</c:f>
              <c:strCache>
                <c:ptCount val="1"/>
                <c:pt idx="0">
                  <c:v>2023</c:v>
                </c:pt>
              </c:strCache>
            </c:strRef>
          </c:tx>
          <c:spPr>
            <a:solidFill>
              <a:schemeClr val="accent6">
                <a:tint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Sayfa1!$C$2</c:f>
              <c:numCache>
                <c:formatCode>General</c:formatCode>
                <c:ptCount val="1"/>
                <c:pt idx="0">
                  <c:v>870500</c:v>
                </c:pt>
              </c:numCache>
            </c:numRef>
          </c:val>
          <c:extLst>
            <c:ext xmlns:c16="http://schemas.microsoft.com/office/drawing/2014/chart" uri="{C3380CC4-5D6E-409C-BE32-E72D297353CC}">
              <c16:uniqueId val="{00000001-7028-42E1-86F7-680AEB7EAB56}"/>
            </c:ext>
          </c:extLst>
        </c:ser>
        <c:ser>
          <c:idx val="2"/>
          <c:order val="2"/>
          <c:tx>
            <c:strRef>
              <c:f>Sayfa1!$D$1</c:f>
              <c:strCache>
                <c:ptCount val="1"/>
                <c:pt idx="0">
                  <c:v>2024</c:v>
                </c:pt>
              </c:strCache>
            </c:strRef>
          </c:tx>
          <c:spPr>
            <a:solidFill>
              <a:schemeClr val="accent6">
                <a:shade val="8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Sayfa1!$D$2</c:f>
              <c:numCache>
                <c:formatCode>General</c:formatCode>
                <c:ptCount val="1"/>
                <c:pt idx="0">
                  <c:v>1067500</c:v>
                </c:pt>
              </c:numCache>
            </c:numRef>
          </c:val>
          <c:extLst>
            <c:ext xmlns:c16="http://schemas.microsoft.com/office/drawing/2014/chart" uri="{C3380CC4-5D6E-409C-BE32-E72D297353CC}">
              <c16:uniqueId val="{00000002-7028-42E1-86F7-680AEB7EAB56}"/>
            </c:ext>
          </c:extLst>
        </c:ser>
        <c:ser>
          <c:idx val="3"/>
          <c:order val="3"/>
          <c:tx>
            <c:strRef>
              <c:f>Sayfa1!$E$1</c:f>
              <c:strCache>
                <c:ptCount val="1"/>
                <c:pt idx="0">
                  <c:v>2025 ilk 9 ay</c:v>
                </c:pt>
              </c:strCache>
            </c:strRef>
          </c:tx>
          <c:spPr>
            <a:solidFill>
              <a:schemeClr val="accent6">
                <a:shade val="58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c:f>
              <c:strCache>
                <c:ptCount val="1"/>
                <c:pt idx="0">
                  <c:v>Büyükbaş</c:v>
                </c:pt>
              </c:strCache>
            </c:strRef>
          </c:cat>
          <c:val>
            <c:numRef>
              <c:f>Sayfa1!$E$2</c:f>
              <c:numCache>
                <c:formatCode>General</c:formatCode>
                <c:ptCount val="1"/>
                <c:pt idx="0">
                  <c:v>1052500</c:v>
                </c:pt>
              </c:numCache>
            </c:numRef>
          </c:val>
          <c:extLst>
            <c:ext xmlns:c16="http://schemas.microsoft.com/office/drawing/2014/chart" uri="{C3380CC4-5D6E-409C-BE32-E72D297353CC}">
              <c16:uniqueId val="{00000003-7028-42E1-86F7-680AEB7EAB56}"/>
            </c:ext>
          </c:extLst>
        </c:ser>
        <c:dLbls>
          <c:dLblPos val="outEnd"/>
          <c:showLegendKey val="0"/>
          <c:showVal val="1"/>
          <c:showCatName val="0"/>
          <c:showSerName val="0"/>
          <c:showPercent val="0"/>
          <c:showBubbleSize val="0"/>
        </c:dLbls>
        <c:gapWidth val="219"/>
        <c:overlap val="-27"/>
        <c:axId val="1498297247"/>
        <c:axId val="1498295167"/>
      </c:barChart>
      <c:catAx>
        <c:axId val="1498297247"/>
        <c:scaling>
          <c:orientation val="minMax"/>
        </c:scaling>
        <c:delete val="1"/>
        <c:axPos val="b"/>
        <c:numFmt formatCode="General" sourceLinked="1"/>
        <c:majorTickMark val="none"/>
        <c:minorTickMark val="none"/>
        <c:tickLblPos val="nextTo"/>
        <c:crossAx val="1498295167"/>
        <c:crosses val="autoZero"/>
        <c:auto val="1"/>
        <c:lblAlgn val="ctr"/>
        <c:lblOffset val="100"/>
        <c:noMultiLvlLbl val="0"/>
      </c:catAx>
      <c:valAx>
        <c:axId val="14982951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1498297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sudenetimi!$B$1</c:f>
              <c:strCache>
                <c:ptCount val="1"/>
                <c:pt idx="0">
                  <c:v>Denetim Sayısı</c:v>
                </c:pt>
              </c:strCache>
            </c:strRef>
          </c:tx>
          <c:spPr>
            <a:solidFill>
              <a:schemeClr val="accent6">
                <a:lumMod val="50000"/>
              </a:schemeClr>
            </a:solidFill>
            <a:ln>
              <a:noFill/>
            </a:ln>
            <a:effectLst/>
          </c:spPr>
          <c:invertIfNegative val="0"/>
          <c:dLbls>
            <c:dLbl>
              <c:idx val="0"/>
              <c:tx>
                <c:rich>
                  <a:bodyPr/>
                  <a:lstStyle/>
                  <a:p>
                    <a:r>
                      <a:rPr lang="en-US"/>
                      <a:t>80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FB1-4556-A5F0-F8FCC0CB0BE2}"/>
                </c:ext>
              </c:extLst>
            </c:dLbl>
            <c:dLbl>
              <c:idx val="1"/>
              <c:tx>
                <c:rich>
                  <a:bodyPr/>
                  <a:lstStyle/>
                  <a:p>
                    <a:r>
                      <a:rPr lang="en-US"/>
                      <a:t>351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FB1-4556-A5F0-F8FCC0CB0BE2}"/>
                </c:ext>
              </c:extLst>
            </c:dLbl>
            <c:dLbl>
              <c:idx val="2"/>
              <c:tx>
                <c:rich>
                  <a:bodyPr/>
                  <a:lstStyle/>
                  <a:p>
                    <a:r>
                      <a:rPr lang="en-US"/>
                      <a:t>125</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4FB1-4556-A5F0-F8FCC0CB0BE2}"/>
                </c:ext>
              </c:extLst>
            </c:dLbl>
            <c:dLbl>
              <c:idx val="3"/>
              <c:tx>
                <c:rich>
                  <a:bodyPr/>
                  <a:lstStyle/>
                  <a:p>
                    <a:r>
                      <a:rPr lang="en-US"/>
                      <a:t>230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FB1-4556-A5F0-F8FCC0CB0BE2}"/>
                </c:ext>
              </c:extLst>
            </c:dLbl>
            <c:dLbl>
              <c:idx val="4"/>
              <c:tx>
                <c:rich>
                  <a:bodyPr/>
                  <a:lstStyle/>
                  <a:p>
                    <a:r>
                      <a:rPr lang="en-US"/>
                      <a:t>120</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4FB1-4556-A5F0-F8FCC0CB0BE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Garamond" panose="02020404030301010803" pitchFamily="18" charset="0"/>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sudenetimi!$A$2:$A$6</c:f>
              <c:numCache>
                <c:formatCode>General</c:formatCode>
                <c:ptCount val="5"/>
                <c:pt idx="0">
                  <c:v>2002</c:v>
                </c:pt>
                <c:pt idx="1">
                  <c:v>2022</c:v>
                </c:pt>
                <c:pt idx="2">
                  <c:v>2023</c:v>
                </c:pt>
                <c:pt idx="3">
                  <c:v>2024</c:v>
                </c:pt>
                <c:pt idx="4">
                  <c:v>2025</c:v>
                </c:pt>
              </c:numCache>
            </c:numRef>
          </c:cat>
          <c:val>
            <c:numRef>
              <c:f>sudenetimi!$B$2:$B$6</c:f>
              <c:numCache>
                <c:formatCode>General</c:formatCode>
                <c:ptCount val="5"/>
                <c:pt idx="0">
                  <c:v>620</c:v>
                </c:pt>
                <c:pt idx="1">
                  <c:v>1080</c:v>
                </c:pt>
                <c:pt idx="2">
                  <c:v>1150</c:v>
                </c:pt>
                <c:pt idx="3">
                  <c:v>1230</c:v>
                </c:pt>
                <c:pt idx="4">
                  <c:v>700</c:v>
                </c:pt>
              </c:numCache>
            </c:numRef>
          </c:val>
          <c:extLst>
            <c:ext xmlns:c16="http://schemas.microsoft.com/office/drawing/2014/chart" uri="{C3380CC4-5D6E-409C-BE32-E72D297353CC}">
              <c16:uniqueId val="{00000000-8BB4-4512-B0D1-8AA2378CAD14}"/>
            </c:ext>
          </c:extLst>
        </c:ser>
        <c:dLbls>
          <c:showLegendKey val="0"/>
          <c:showVal val="0"/>
          <c:showCatName val="0"/>
          <c:showSerName val="0"/>
          <c:showPercent val="0"/>
          <c:showBubbleSize val="0"/>
        </c:dLbls>
        <c:gapWidth val="150"/>
        <c:axId val="517585952"/>
        <c:axId val="517588864"/>
      </c:barChart>
      <c:catAx>
        <c:axId val="517585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Garamond" panose="02020404030301010803" pitchFamily="18" charset="0"/>
                <a:ea typeface="+mn-ea"/>
                <a:cs typeface="+mn-cs"/>
              </a:defRPr>
            </a:pPr>
            <a:endParaRPr lang="tr-TR"/>
          </a:p>
        </c:txPr>
        <c:crossAx val="517588864"/>
        <c:crosses val="autoZero"/>
        <c:auto val="1"/>
        <c:lblAlgn val="ctr"/>
        <c:lblOffset val="100"/>
        <c:noMultiLvlLbl val="0"/>
      </c:catAx>
      <c:valAx>
        <c:axId val="517588864"/>
        <c:scaling>
          <c:orientation val="minMax"/>
        </c:scaling>
        <c:delete val="0"/>
        <c:axPos val="l"/>
        <c:numFmt formatCode="General" sourceLinked="1"/>
        <c:majorTickMark val="out"/>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400" b="0" i="0" u="none" strike="noStrike" kern="1200" baseline="0">
                <a:solidFill>
                  <a:schemeClr val="tx1"/>
                </a:solidFill>
                <a:latin typeface="Garamond" panose="02020404030301010803" pitchFamily="18" charset="0"/>
                <a:ea typeface="+mn-ea"/>
                <a:cs typeface="+mn-cs"/>
              </a:defRPr>
            </a:pPr>
            <a:endParaRPr lang="tr-TR"/>
          </a:p>
        </c:txPr>
        <c:crossAx val="5175859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600">
          <a:solidFill>
            <a:schemeClr val="tx1"/>
          </a:solidFill>
          <a:latin typeface="Garamond" panose="02020404030301010803" pitchFamily="18" charset="0"/>
        </a:defRPr>
      </a:pPr>
      <a:endParaRPr lang="tr-T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02537921721097"/>
          <c:y val="6.865662246097029E-2"/>
          <c:w val="0.84822041472888621"/>
          <c:h val="0.84902655408425931"/>
        </c:manualLayout>
      </c:layout>
      <c:barChart>
        <c:barDir val="col"/>
        <c:grouping val="clustered"/>
        <c:varyColors val="0"/>
        <c:ser>
          <c:idx val="1"/>
          <c:order val="0"/>
          <c:tx>
            <c:strRef>
              <c:f>Gida!$D$3</c:f>
              <c:strCache>
                <c:ptCount val="1"/>
                <c:pt idx="0">
                  <c:v>Denetim Sayısı</c:v>
                </c:pt>
              </c:strCache>
            </c:strRef>
          </c:tx>
          <c:spPr>
            <a:solidFill>
              <a:schemeClr val="accent6">
                <a:lumMod val="50000"/>
              </a:schemeClr>
            </a:solidFill>
            <a:ln>
              <a:solidFill>
                <a:prstClr val="black"/>
              </a:solidFill>
            </a:ln>
            <a:effectLst/>
          </c:spPr>
          <c:invertIfNegative val="0"/>
          <c:dLbls>
            <c:dLbl>
              <c:idx val="0"/>
              <c:tx>
                <c:rich>
                  <a:bodyPr/>
                  <a:lstStyle/>
                  <a:p>
                    <a:r>
                      <a:rPr lang="en-US"/>
                      <a:t>310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3AE-4891-A1D0-F2EA462097FE}"/>
                </c:ext>
              </c:extLst>
            </c:dLbl>
            <c:dLbl>
              <c:idx val="1"/>
              <c:tx>
                <c:rich>
                  <a:bodyPr/>
                  <a:lstStyle/>
                  <a:p>
                    <a:r>
                      <a:rPr lang="en-US"/>
                      <a:t>9.716</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23AE-4891-A1D0-F2EA462097FE}"/>
                </c:ext>
              </c:extLst>
            </c:dLbl>
            <c:dLbl>
              <c:idx val="2"/>
              <c:tx>
                <c:rich>
                  <a:bodyPr/>
                  <a:lstStyle/>
                  <a:p>
                    <a:r>
                      <a:rPr lang="en-US" dirty="0"/>
                      <a:t>9.679</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3AE-4891-A1D0-F2EA462097FE}"/>
                </c:ext>
              </c:extLst>
            </c:dLbl>
            <c:dLbl>
              <c:idx val="3"/>
              <c:tx>
                <c:rich>
                  <a:bodyPr/>
                  <a:lstStyle/>
                  <a:p>
                    <a:r>
                      <a:rPr lang="en-US" dirty="0"/>
                      <a:t>8.617</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0189176856470483"/>
                      <c:h val="7.7482571505569475E-2"/>
                    </c:manualLayout>
                  </c15:layout>
                  <c15:showDataLabelsRange val="0"/>
                </c:ext>
                <c:ext xmlns:c16="http://schemas.microsoft.com/office/drawing/2014/chart" uri="{C3380CC4-5D6E-409C-BE32-E72D297353CC}">
                  <c16:uniqueId val="{00000000-80C3-4D7B-9235-6111AD8CAB52}"/>
                </c:ext>
              </c:extLst>
            </c:dLbl>
            <c:dLbl>
              <c:idx val="4"/>
              <c:tx>
                <c:rich>
                  <a:bodyPr/>
                  <a:lstStyle/>
                  <a:p>
                    <a:r>
                      <a:rPr lang="en-US" dirty="0"/>
                      <a:t>4.992</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259-4AFB-AFDB-CC4CCFFADA85}"/>
                </c:ext>
              </c:extLst>
            </c:dLbl>
            <c:numFmt formatCode="#,##0" sourceLinked="0"/>
            <c:spPr>
              <a:solidFill>
                <a:prstClr val="white"/>
              </a:solidFill>
              <a:ln>
                <a:solidFill>
                  <a:prstClr val="black"/>
                </a:solidFill>
              </a:ln>
              <a:effectLst/>
            </c:spPr>
            <c:txPr>
              <a:bodyPr rot="0" spcFirstLastPara="1" vertOverflow="ellipsis" vert="horz" wrap="square" anchor="ctr" anchorCtr="1"/>
              <a:lstStyle/>
              <a:p>
                <a:pPr>
                  <a:defRPr sz="1800" b="0" i="0" u="none" strike="noStrike" kern="1200" baseline="0">
                    <a:solidFill>
                      <a:schemeClr val="tx1"/>
                    </a:solidFill>
                    <a:latin typeface="Garamond" panose="02020404030301010803" pitchFamily="18" charset="0"/>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Gida!$C$4:$C$8</c:f>
              <c:numCache>
                <c:formatCode>General</c:formatCode>
                <c:ptCount val="5"/>
                <c:pt idx="0">
                  <c:v>2002</c:v>
                </c:pt>
                <c:pt idx="1">
                  <c:v>2022</c:v>
                </c:pt>
                <c:pt idx="2">
                  <c:v>2023</c:v>
                </c:pt>
                <c:pt idx="3">
                  <c:v>2024</c:v>
                </c:pt>
                <c:pt idx="4">
                  <c:v>2025</c:v>
                </c:pt>
              </c:numCache>
            </c:numRef>
          </c:cat>
          <c:val>
            <c:numRef>
              <c:f>Gida!$D$4:$D$8</c:f>
              <c:numCache>
                <c:formatCode>General</c:formatCode>
                <c:ptCount val="5"/>
                <c:pt idx="0">
                  <c:v>1150</c:v>
                </c:pt>
                <c:pt idx="1">
                  <c:v>11500</c:v>
                </c:pt>
                <c:pt idx="2">
                  <c:v>17500</c:v>
                </c:pt>
                <c:pt idx="3">
                  <c:v>21500</c:v>
                </c:pt>
                <c:pt idx="4">
                  <c:v>14300</c:v>
                </c:pt>
              </c:numCache>
            </c:numRef>
          </c:val>
          <c:extLst>
            <c:ext xmlns:c16="http://schemas.microsoft.com/office/drawing/2014/chart" uri="{C3380CC4-5D6E-409C-BE32-E72D297353CC}">
              <c16:uniqueId val="{00000000-C73F-4366-A111-051FC2DB357F}"/>
            </c:ext>
          </c:extLst>
        </c:ser>
        <c:dLbls>
          <c:dLblPos val="outEnd"/>
          <c:showLegendKey val="0"/>
          <c:showVal val="1"/>
          <c:showCatName val="0"/>
          <c:showSerName val="0"/>
          <c:showPercent val="0"/>
          <c:showBubbleSize val="0"/>
        </c:dLbls>
        <c:gapWidth val="219"/>
        <c:overlap val="-27"/>
        <c:axId val="790677216"/>
        <c:axId val="790677632"/>
      </c:barChart>
      <c:catAx>
        <c:axId val="790677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Garamond" panose="02020404030301010803" pitchFamily="18" charset="0"/>
                <a:ea typeface="+mn-ea"/>
                <a:cs typeface="+mn-cs"/>
              </a:defRPr>
            </a:pPr>
            <a:endParaRPr lang="tr-TR"/>
          </a:p>
        </c:txPr>
        <c:crossAx val="790677632"/>
        <c:crosses val="autoZero"/>
        <c:auto val="1"/>
        <c:lblAlgn val="ctr"/>
        <c:lblOffset val="100"/>
        <c:noMultiLvlLbl val="0"/>
      </c:catAx>
      <c:valAx>
        <c:axId val="790677632"/>
        <c:scaling>
          <c:orientation val="minMax"/>
        </c:scaling>
        <c:delete val="0"/>
        <c:axPos val="l"/>
        <c:numFmt formatCode="General" sourceLinked="1"/>
        <c:majorTickMark val="out"/>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400" b="0" i="0" u="none" strike="noStrike" kern="1200" baseline="0">
                <a:solidFill>
                  <a:schemeClr val="tx1"/>
                </a:solidFill>
                <a:latin typeface="Garamond" panose="02020404030301010803" pitchFamily="18" charset="0"/>
                <a:ea typeface="+mn-ea"/>
                <a:cs typeface="+mn-cs"/>
              </a:defRPr>
            </a:pPr>
            <a:endParaRPr lang="tr-TR"/>
          </a:p>
        </c:txPr>
        <c:crossAx val="790677216"/>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800">
          <a:solidFill>
            <a:schemeClr val="tx1"/>
          </a:solidFill>
          <a:latin typeface="Garamond" panose="02020404030301010803" pitchFamily="18" charset="0"/>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withinLinearReversed" id="26">
  <a:schemeClr val="accent6"/>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EEA858DD-115C-4E16-8C6F-1AD8A47FA760}" type="datetimeFigureOut">
              <a:rPr lang="tr-TR" smtClean="0"/>
              <a:t>26.01.2026</a:t>
            </a:fld>
            <a:endParaRPr lang="tr-TR"/>
          </a:p>
        </p:txBody>
      </p:sp>
      <p:sp>
        <p:nvSpPr>
          <p:cNvPr id="4" name="Slayt Resmi Yer Tutucus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6EB21927-CDBE-4C3A-9120-4A88B0C3ECDE}" type="slidenum">
              <a:rPr lang="tr-TR" smtClean="0"/>
              <a:t>‹#›</a:t>
            </a:fld>
            <a:endParaRPr lang="tr-TR"/>
          </a:p>
        </p:txBody>
      </p:sp>
    </p:spTree>
    <p:extLst>
      <p:ext uri="{BB962C8B-B14F-4D97-AF65-F5344CB8AC3E}">
        <p14:creationId xmlns:p14="http://schemas.microsoft.com/office/powerpoint/2010/main" val="477644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6EB21927-CDBE-4C3A-9120-4A88B0C3ECDE}" type="slidenum">
              <a:rPr lang="tr-TR" smtClean="0"/>
              <a:t>24</a:t>
            </a:fld>
            <a:endParaRPr lang="tr-TR"/>
          </a:p>
        </p:txBody>
      </p:sp>
    </p:spTree>
    <p:extLst>
      <p:ext uri="{BB962C8B-B14F-4D97-AF65-F5344CB8AC3E}">
        <p14:creationId xmlns:p14="http://schemas.microsoft.com/office/powerpoint/2010/main" val="2493266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A232E5E5-DA90-0803-016B-C854249730DE}"/>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25923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BEB854-3FBC-F3DA-8C12-C8D73B9DEB7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C5640DB-ABB4-90C0-8BB3-4ECB7366DB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48DEE7B-B63E-27CB-3885-553F1AEDF0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5CE0C6A-3EBE-0285-6998-5CF57AA0CFFC}"/>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6" name="Alt Bilgi Yer Tutucusu 5">
            <a:extLst>
              <a:ext uri="{FF2B5EF4-FFF2-40B4-BE49-F238E27FC236}">
                <a16:creationId xmlns:a16="http://schemas.microsoft.com/office/drawing/2014/main" id="{E1EE398D-2DDC-DB16-A1CE-748CE853A49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A5D3AAA-4953-E235-6D0C-ADD8E7520AAF}"/>
              </a:ext>
            </a:extLst>
          </p:cNvPr>
          <p:cNvSpPr>
            <a:spLocks noGrp="1"/>
          </p:cNvSpPr>
          <p:nvPr>
            <p:ph type="sldNum" sz="quarter" idx="12"/>
          </p:nvPr>
        </p:nvSpPr>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3498278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38041B-732D-DF4D-DAC7-57F48A2B67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13D8692-8D18-E1B3-377B-A33BFB3EB0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51DBDE47-006B-6DA1-8198-9620554063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C8F2BF7-36FF-F09A-9840-55ED49BB050B}"/>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6" name="Alt Bilgi Yer Tutucusu 5">
            <a:extLst>
              <a:ext uri="{FF2B5EF4-FFF2-40B4-BE49-F238E27FC236}">
                <a16:creationId xmlns:a16="http://schemas.microsoft.com/office/drawing/2014/main" id="{2CFC3A12-EC2D-7CAA-507B-DEA3990C5EB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39BCC6-E036-3E12-8B2E-66B4C60A2649}"/>
              </a:ext>
            </a:extLst>
          </p:cNvPr>
          <p:cNvSpPr>
            <a:spLocks noGrp="1"/>
          </p:cNvSpPr>
          <p:nvPr>
            <p:ph type="sldNum" sz="quarter" idx="12"/>
          </p:nvPr>
        </p:nvSpPr>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39995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95F744-097D-DC57-60C2-85287232D7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09FBDD0-820E-5087-8CCE-EC5BD6AEACF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B30B91-2AFF-7097-024B-2E82CA3B6013}"/>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5" name="Alt Bilgi Yer Tutucusu 4">
            <a:extLst>
              <a:ext uri="{FF2B5EF4-FFF2-40B4-BE49-F238E27FC236}">
                <a16:creationId xmlns:a16="http://schemas.microsoft.com/office/drawing/2014/main" id="{4F268E7B-105B-50EB-00D0-2296971514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0E03438-B8DC-EA1D-F5E2-15E4854BA87D}"/>
              </a:ext>
            </a:extLst>
          </p:cNvPr>
          <p:cNvSpPr>
            <a:spLocks noGrp="1"/>
          </p:cNvSpPr>
          <p:nvPr>
            <p:ph type="sldNum" sz="quarter" idx="12"/>
          </p:nvPr>
        </p:nvSpPr>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4103467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3986421-ADFD-CE42-E16C-F7533D04670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C03A644-8E65-7CFD-0462-13961D92047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B695A75-7DD3-528E-40BA-2BEC415B4946}"/>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5" name="Alt Bilgi Yer Tutucusu 4">
            <a:extLst>
              <a:ext uri="{FF2B5EF4-FFF2-40B4-BE49-F238E27FC236}">
                <a16:creationId xmlns:a16="http://schemas.microsoft.com/office/drawing/2014/main" id="{740CC028-EFE8-57E8-FC5C-7949739FCB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321279C-403E-3636-4DCF-470B1C860430}"/>
              </a:ext>
            </a:extLst>
          </p:cNvPr>
          <p:cNvSpPr>
            <a:spLocks noGrp="1"/>
          </p:cNvSpPr>
          <p:nvPr>
            <p:ph type="sldNum" sz="quarter" idx="12"/>
          </p:nvPr>
        </p:nvSpPr>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497106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FF791A17-748B-86E8-1EC4-99C1AE5938CC}"/>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5" name="Alt Bilgi Yer Tutucusu 4">
            <a:extLst>
              <a:ext uri="{FF2B5EF4-FFF2-40B4-BE49-F238E27FC236}">
                <a16:creationId xmlns:a16="http://schemas.microsoft.com/office/drawing/2014/main" id="{FA999EC9-50B0-B3DC-6D3A-1B98926417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8BB5DC-02FE-0DEE-3E20-9D41D8D51079}"/>
              </a:ext>
            </a:extLst>
          </p:cNvPr>
          <p:cNvSpPr>
            <a:spLocks noGrp="1"/>
          </p:cNvSpPr>
          <p:nvPr>
            <p:ph type="sldNum" sz="quarter" idx="12"/>
          </p:nvPr>
        </p:nvSpPr>
        <p:spPr/>
        <p:txBody>
          <a:bodyPr/>
          <a:lstStyle/>
          <a:p>
            <a:fld id="{8D5FFAB5-A7FD-1449-A894-0CD1DD47C74C}" type="slidenum">
              <a:rPr lang="tr-TR" smtClean="0"/>
              <a:t>‹#›</a:t>
            </a:fld>
            <a:endParaRPr lang="tr-TR"/>
          </a:p>
        </p:txBody>
      </p:sp>
      <p:pic>
        <p:nvPicPr>
          <p:cNvPr id="7" name="İçerik Yer Tutucusu 4">
            <a:extLst>
              <a:ext uri="{FF2B5EF4-FFF2-40B4-BE49-F238E27FC236}">
                <a16:creationId xmlns:a16="http://schemas.microsoft.com/office/drawing/2014/main" id="{B7500984-DD4B-3BAC-E410-76944C045DD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layt Numarası Yer Tutucusu 6">
            <a:extLst>
              <a:ext uri="{FF2B5EF4-FFF2-40B4-BE49-F238E27FC236}">
                <a16:creationId xmlns:a16="http://schemas.microsoft.com/office/drawing/2014/main" id="{3381DAA2-7255-4797-AB63-8A208987E58A}"/>
              </a:ext>
            </a:extLst>
          </p:cNvPr>
          <p:cNvSpPr txBox="1">
            <a:spLocks/>
          </p:cNvSpPr>
          <p:nvPr userDrawn="1"/>
        </p:nvSpPr>
        <p:spPr>
          <a:xfrm>
            <a:off x="5201728" y="6398734"/>
            <a:ext cx="1768415" cy="365125"/>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D5FFAB5-A7FD-1449-A894-0CD1DD47C74C}" type="slidenum">
              <a:rPr lang="tr-TR" b="0" smtClean="0">
                <a:solidFill>
                  <a:schemeClr val="bg2">
                    <a:lumMod val="25000"/>
                  </a:schemeClr>
                </a:solidFill>
                <a:latin typeface="Garamond" panose="02020404030301010803" pitchFamily="18" charset="0"/>
              </a:rPr>
              <a:pPr algn="ctr"/>
              <a:t>‹#›</a:t>
            </a:fld>
            <a:r>
              <a:rPr lang="tr-TR" b="0" dirty="0">
                <a:solidFill>
                  <a:schemeClr val="bg2">
                    <a:lumMod val="25000"/>
                  </a:schemeClr>
                </a:solidFill>
                <a:latin typeface="Garamond" panose="02020404030301010803" pitchFamily="18" charset="0"/>
              </a:rPr>
              <a:t>/XX</a:t>
            </a:r>
          </a:p>
        </p:txBody>
      </p:sp>
      <p:sp>
        <p:nvSpPr>
          <p:cNvPr id="9" name="Slayt Numarası Yer Tutucusu 6">
            <a:extLst>
              <a:ext uri="{FF2B5EF4-FFF2-40B4-BE49-F238E27FC236}">
                <a16:creationId xmlns:a16="http://schemas.microsoft.com/office/drawing/2014/main" id="{929EF744-19C4-41BC-B910-18BB824FE4A7}"/>
              </a:ext>
            </a:extLst>
          </p:cNvPr>
          <p:cNvSpPr txBox="1">
            <a:spLocks/>
          </p:cNvSpPr>
          <p:nvPr userDrawn="1"/>
        </p:nvSpPr>
        <p:spPr>
          <a:xfrm>
            <a:off x="500332" y="6398734"/>
            <a:ext cx="2743201" cy="365125"/>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b="0" dirty="0">
                <a:solidFill>
                  <a:schemeClr val="bg2">
                    <a:lumMod val="25000"/>
                  </a:schemeClr>
                </a:solidFill>
                <a:latin typeface="Garamond" panose="02020404030301010803" pitchFamily="18" charset="0"/>
              </a:rPr>
              <a:t>…….. İl Tarım ve Orman Müdürlüğü</a:t>
            </a:r>
          </a:p>
        </p:txBody>
      </p:sp>
    </p:spTree>
    <p:extLst>
      <p:ext uri="{BB962C8B-B14F-4D97-AF65-F5344CB8AC3E}">
        <p14:creationId xmlns:p14="http://schemas.microsoft.com/office/powerpoint/2010/main" val="3528897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aşlık ve İçerik">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FF791A17-748B-86E8-1EC4-99C1AE5938CC}"/>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5" name="Alt Bilgi Yer Tutucusu 4">
            <a:extLst>
              <a:ext uri="{FF2B5EF4-FFF2-40B4-BE49-F238E27FC236}">
                <a16:creationId xmlns:a16="http://schemas.microsoft.com/office/drawing/2014/main" id="{FA999EC9-50B0-B3DC-6D3A-1B98926417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8BB5DC-02FE-0DEE-3E20-9D41D8D51079}"/>
              </a:ext>
            </a:extLst>
          </p:cNvPr>
          <p:cNvSpPr>
            <a:spLocks noGrp="1"/>
          </p:cNvSpPr>
          <p:nvPr>
            <p:ph type="sldNum" sz="quarter" idx="12"/>
          </p:nvPr>
        </p:nvSpPr>
        <p:spPr/>
        <p:txBody>
          <a:bodyPr/>
          <a:lstStyle/>
          <a:p>
            <a:fld id="{8D5FFAB5-A7FD-1449-A894-0CD1DD47C74C}" type="slidenum">
              <a:rPr lang="tr-TR" smtClean="0"/>
              <a:t>‹#›</a:t>
            </a:fld>
            <a:endParaRPr lang="tr-TR"/>
          </a:p>
        </p:txBody>
      </p:sp>
      <p:pic>
        <p:nvPicPr>
          <p:cNvPr id="7" name="İçerik Yer Tutucusu 4">
            <a:extLst>
              <a:ext uri="{FF2B5EF4-FFF2-40B4-BE49-F238E27FC236}">
                <a16:creationId xmlns:a16="http://schemas.microsoft.com/office/drawing/2014/main" id="{B7500984-DD4B-3BAC-E410-76944C045DD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layt Numarası Yer Tutucusu 6">
            <a:extLst>
              <a:ext uri="{FF2B5EF4-FFF2-40B4-BE49-F238E27FC236}">
                <a16:creationId xmlns:a16="http://schemas.microsoft.com/office/drawing/2014/main" id="{3381DAA2-7255-4797-AB63-8A208987E58A}"/>
              </a:ext>
            </a:extLst>
          </p:cNvPr>
          <p:cNvSpPr txBox="1">
            <a:spLocks/>
          </p:cNvSpPr>
          <p:nvPr userDrawn="1"/>
        </p:nvSpPr>
        <p:spPr>
          <a:xfrm>
            <a:off x="5201728" y="6424612"/>
            <a:ext cx="1768415" cy="365125"/>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D5FFAB5-A7FD-1449-A894-0CD1DD47C74C}" type="slidenum">
              <a:rPr lang="tr-TR" b="0" smtClean="0">
                <a:solidFill>
                  <a:schemeClr val="bg2">
                    <a:lumMod val="25000"/>
                  </a:schemeClr>
                </a:solidFill>
                <a:latin typeface="Garamond" panose="02020404030301010803" pitchFamily="18" charset="0"/>
              </a:rPr>
              <a:pPr algn="ctr"/>
              <a:t>‹#›</a:t>
            </a:fld>
            <a:r>
              <a:rPr lang="tr-TR" b="0" dirty="0">
                <a:solidFill>
                  <a:schemeClr val="bg2">
                    <a:lumMod val="25000"/>
                  </a:schemeClr>
                </a:solidFill>
                <a:latin typeface="Garamond" panose="02020404030301010803" pitchFamily="18" charset="0"/>
              </a:rPr>
              <a:t>/32</a:t>
            </a:r>
          </a:p>
        </p:txBody>
      </p:sp>
      <p:sp>
        <p:nvSpPr>
          <p:cNvPr id="9" name="Metin kutusu 8">
            <a:extLst>
              <a:ext uri="{FF2B5EF4-FFF2-40B4-BE49-F238E27FC236}">
                <a16:creationId xmlns:a16="http://schemas.microsoft.com/office/drawing/2014/main" id="{EB2E7A77-A9CB-445E-BAF8-FB9912FEE8CF}"/>
              </a:ext>
            </a:extLst>
          </p:cNvPr>
          <p:cNvSpPr txBox="1"/>
          <p:nvPr userDrawn="1"/>
        </p:nvSpPr>
        <p:spPr>
          <a:xfrm>
            <a:off x="1541253" y="817178"/>
            <a:ext cx="4313207" cy="338554"/>
          </a:xfrm>
          <a:prstGeom prst="rect">
            <a:avLst/>
          </a:prstGeom>
          <a:noFill/>
        </p:spPr>
        <p:txBody>
          <a:bodyPr wrap="square" rtlCol="0">
            <a:spAutoFit/>
          </a:bodyPr>
          <a:lstStyle/>
          <a:p>
            <a:r>
              <a:rPr lang="tr-TR" sz="1600" b="1" dirty="0">
                <a:solidFill>
                  <a:schemeClr val="bg1"/>
                </a:solidFill>
                <a:latin typeface="Garamond" panose="02020404030301010803" pitchFamily="18" charset="0"/>
              </a:rPr>
              <a:t>……….. İl Tarım ve Orman Müdürlüğü</a:t>
            </a:r>
          </a:p>
        </p:txBody>
      </p:sp>
    </p:spTree>
    <p:extLst>
      <p:ext uri="{BB962C8B-B14F-4D97-AF65-F5344CB8AC3E}">
        <p14:creationId xmlns:p14="http://schemas.microsoft.com/office/powerpoint/2010/main" val="122250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FF791A17-748B-86E8-1EC4-99C1AE5938CC}"/>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5" name="Alt Bilgi Yer Tutucusu 4">
            <a:extLst>
              <a:ext uri="{FF2B5EF4-FFF2-40B4-BE49-F238E27FC236}">
                <a16:creationId xmlns:a16="http://schemas.microsoft.com/office/drawing/2014/main" id="{FA999EC9-50B0-B3DC-6D3A-1B98926417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8BB5DC-02FE-0DEE-3E20-9D41D8D51079}"/>
              </a:ext>
            </a:extLst>
          </p:cNvPr>
          <p:cNvSpPr>
            <a:spLocks noGrp="1"/>
          </p:cNvSpPr>
          <p:nvPr>
            <p:ph type="sldNum" sz="quarter" idx="12"/>
          </p:nvPr>
        </p:nvSpPr>
        <p:spPr/>
        <p:txBody>
          <a:bodyPr/>
          <a:lstStyle/>
          <a:p>
            <a:fld id="{8D5FFAB5-A7FD-1449-A894-0CD1DD47C74C}" type="slidenum">
              <a:rPr lang="tr-TR" smtClean="0"/>
              <a:t>‹#›</a:t>
            </a:fld>
            <a:endParaRPr lang="tr-TR"/>
          </a:p>
        </p:txBody>
      </p:sp>
      <p:pic>
        <p:nvPicPr>
          <p:cNvPr id="7" name="İçerik Yer Tutucusu 4">
            <a:extLst>
              <a:ext uri="{FF2B5EF4-FFF2-40B4-BE49-F238E27FC236}">
                <a16:creationId xmlns:a16="http://schemas.microsoft.com/office/drawing/2014/main" id="{B7500984-DD4B-3BAC-E410-76944C045DD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layt Numarası Yer Tutucusu 6">
            <a:extLst>
              <a:ext uri="{FF2B5EF4-FFF2-40B4-BE49-F238E27FC236}">
                <a16:creationId xmlns:a16="http://schemas.microsoft.com/office/drawing/2014/main" id="{3381DAA2-7255-4797-AB63-8A208987E58A}"/>
              </a:ext>
            </a:extLst>
          </p:cNvPr>
          <p:cNvSpPr txBox="1">
            <a:spLocks/>
          </p:cNvSpPr>
          <p:nvPr userDrawn="1"/>
        </p:nvSpPr>
        <p:spPr>
          <a:xfrm>
            <a:off x="5201728" y="6424612"/>
            <a:ext cx="1768415" cy="365125"/>
          </a:xfrm>
          <a:prstGeom prst="rect">
            <a:avLst/>
          </a:prstGeom>
        </p:spPr>
        <p:txBody>
          <a:bodyPr vert="horz" lIns="91440" tIns="45720" rIns="91440" bIns="45720" rtlCol="0" anchor="ctr"/>
          <a:lstStyle>
            <a:defPPr>
              <a:defRPr lang="tr-T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D5FFAB5-A7FD-1449-A894-0CD1DD47C74C}" type="slidenum">
              <a:rPr lang="tr-TR" b="0" smtClean="0">
                <a:solidFill>
                  <a:schemeClr val="bg2">
                    <a:lumMod val="25000"/>
                  </a:schemeClr>
                </a:solidFill>
                <a:latin typeface="Garamond" panose="02020404030301010803" pitchFamily="18" charset="0"/>
              </a:rPr>
              <a:pPr algn="ctr"/>
              <a:t>‹#›</a:t>
            </a:fld>
            <a:r>
              <a:rPr lang="tr-TR" b="0" dirty="0">
                <a:solidFill>
                  <a:schemeClr val="bg2">
                    <a:lumMod val="25000"/>
                  </a:schemeClr>
                </a:solidFill>
                <a:latin typeface="Garamond" panose="02020404030301010803" pitchFamily="18" charset="0"/>
              </a:rPr>
              <a:t>/25</a:t>
            </a:r>
          </a:p>
        </p:txBody>
      </p:sp>
      <p:sp>
        <p:nvSpPr>
          <p:cNvPr id="2" name="Metin kutusu 1">
            <a:extLst>
              <a:ext uri="{FF2B5EF4-FFF2-40B4-BE49-F238E27FC236}">
                <a16:creationId xmlns:a16="http://schemas.microsoft.com/office/drawing/2014/main" id="{B9404097-C5BD-42CF-8F38-1419F02A6C5B}"/>
              </a:ext>
            </a:extLst>
          </p:cNvPr>
          <p:cNvSpPr txBox="1"/>
          <p:nvPr userDrawn="1"/>
        </p:nvSpPr>
        <p:spPr>
          <a:xfrm>
            <a:off x="664234" y="6444476"/>
            <a:ext cx="4313207" cy="276999"/>
          </a:xfrm>
          <a:prstGeom prst="rect">
            <a:avLst/>
          </a:prstGeom>
          <a:noFill/>
        </p:spPr>
        <p:txBody>
          <a:bodyPr wrap="square" rtlCol="0">
            <a:spAutoFit/>
          </a:bodyPr>
          <a:lstStyle/>
          <a:p>
            <a:r>
              <a:rPr lang="tr-TR" sz="1200" dirty="0">
                <a:latin typeface="Garamond" panose="02020404030301010803" pitchFamily="18" charset="0"/>
              </a:rPr>
              <a:t>…. İl Tarım ve Orman Müdürlüğü</a:t>
            </a:r>
          </a:p>
        </p:txBody>
      </p:sp>
    </p:spTree>
    <p:extLst>
      <p:ext uri="{BB962C8B-B14F-4D97-AF65-F5344CB8AC3E}">
        <p14:creationId xmlns:p14="http://schemas.microsoft.com/office/powerpoint/2010/main" val="3977312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ölüm Üst Bilgisi">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6226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251464-79F5-B015-0DDA-997AEC1C0C7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1C5C740-C0DC-7A73-4D60-44590FDC59E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54CA8E8-D46F-5AC4-982A-4D5A866D1DA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32D387F-D615-0CB9-1D65-0A35A617C39C}"/>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6" name="Alt Bilgi Yer Tutucusu 5">
            <a:extLst>
              <a:ext uri="{FF2B5EF4-FFF2-40B4-BE49-F238E27FC236}">
                <a16:creationId xmlns:a16="http://schemas.microsoft.com/office/drawing/2014/main" id="{6517F91D-931F-0D26-F54F-88CEBA362C5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6FE43D0-1930-CA41-97C2-17301BD435E7}"/>
              </a:ext>
            </a:extLst>
          </p:cNvPr>
          <p:cNvSpPr>
            <a:spLocks noGrp="1"/>
          </p:cNvSpPr>
          <p:nvPr>
            <p:ph type="sldNum" sz="quarter" idx="12"/>
          </p:nvPr>
        </p:nvSpPr>
        <p:spPr>
          <a:xfrm>
            <a:off x="8610600" y="6356349"/>
            <a:ext cx="2743200" cy="365125"/>
          </a:xfrm>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235062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C41309-82B5-9C76-49E1-1052A1DF4AF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EF7CDC1-3798-3F5B-76F3-5A8FD98779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E24D24F-2236-0448-8EFF-ABE031E9E6D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A04D26B-8D41-5967-CFB0-655BBE33C8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FDA9CB8-051A-C3BC-448E-9F2D29B7D85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7A30DD9-61B7-0EB0-11EC-369375A4B362}"/>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8" name="Alt Bilgi Yer Tutucusu 7">
            <a:extLst>
              <a:ext uri="{FF2B5EF4-FFF2-40B4-BE49-F238E27FC236}">
                <a16:creationId xmlns:a16="http://schemas.microsoft.com/office/drawing/2014/main" id="{FF7AEAF1-B1BD-30B5-7789-3A3212F1732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64FCECF-590C-41C2-C29A-BDF574CA3705}"/>
              </a:ext>
            </a:extLst>
          </p:cNvPr>
          <p:cNvSpPr>
            <a:spLocks noGrp="1"/>
          </p:cNvSpPr>
          <p:nvPr>
            <p:ph type="sldNum" sz="quarter" idx="12"/>
          </p:nvPr>
        </p:nvSpPr>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333455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FFC486-5775-C35F-06B9-5619890ADBE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77FA49EE-4BEB-78A5-1E9C-9D63B3BA1334}"/>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4" name="Alt Bilgi Yer Tutucusu 3">
            <a:extLst>
              <a:ext uri="{FF2B5EF4-FFF2-40B4-BE49-F238E27FC236}">
                <a16:creationId xmlns:a16="http://schemas.microsoft.com/office/drawing/2014/main" id="{8BE4DD4B-0EDA-E940-0B1A-7739D29FCE4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85D7490-6579-8761-E33C-A9DBEE10F363}"/>
              </a:ext>
            </a:extLst>
          </p:cNvPr>
          <p:cNvSpPr>
            <a:spLocks noGrp="1"/>
          </p:cNvSpPr>
          <p:nvPr>
            <p:ph type="sldNum" sz="quarter" idx="12"/>
          </p:nvPr>
        </p:nvSpPr>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147000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9C86B3F-7863-8ED9-846C-D9DDEBA93E4C}"/>
              </a:ext>
            </a:extLst>
          </p:cNvPr>
          <p:cNvSpPr>
            <a:spLocks noGrp="1"/>
          </p:cNvSpPr>
          <p:nvPr>
            <p:ph type="dt" sz="half" idx="10"/>
          </p:nvPr>
        </p:nvSpPr>
        <p:spPr/>
        <p:txBody>
          <a:bodyPr/>
          <a:lstStyle/>
          <a:p>
            <a:fld id="{AE5773D2-1B29-C543-B839-11108BD88DC8}" type="datetimeFigureOut">
              <a:rPr lang="tr-TR" smtClean="0"/>
              <a:t>26.01.2026</a:t>
            </a:fld>
            <a:endParaRPr lang="tr-TR"/>
          </a:p>
        </p:txBody>
      </p:sp>
      <p:sp>
        <p:nvSpPr>
          <p:cNvPr id="3" name="Alt Bilgi Yer Tutucusu 2">
            <a:extLst>
              <a:ext uri="{FF2B5EF4-FFF2-40B4-BE49-F238E27FC236}">
                <a16:creationId xmlns:a16="http://schemas.microsoft.com/office/drawing/2014/main" id="{5DE4866B-0FAD-EA83-B2E6-909EFDE9BF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B9740FA-754B-8DAD-7B5D-2772E8C7F5F3}"/>
              </a:ext>
            </a:extLst>
          </p:cNvPr>
          <p:cNvSpPr>
            <a:spLocks noGrp="1"/>
          </p:cNvSpPr>
          <p:nvPr>
            <p:ph type="sldNum" sz="quarter" idx="12"/>
          </p:nvPr>
        </p:nvSpPr>
        <p:spPr/>
        <p:txBody>
          <a:bodyPr/>
          <a:lstStyle/>
          <a:p>
            <a:fld id="{8D5FFAB5-A7FD-1449-A894-0CD1DD47C74C}" type="slidenum">
              <a:rPr lang="tr-TR" smtClean="0"/>
              <a:t>‹#›</a:t>
            </a:fld>
            <a:endParaRPr lang="tr-TR"/>
          </a:p>
        </p:txBody>
      </p:sp>
    </p:spTree>
    <p:extLst>
      <p:ext uri="{BB962C8B-B14F-4D97-AF65-F5344CB8AC3E}">
        <p14:creationId xmlns:p14="http://schemas.microsoft.com/office/powerpoint/2010/main" val="934602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44A6C48-CEFC-ACCE-9121-CEA65B71FB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07F1E5B-08BF-F53A-1B1A-F9AD417BC2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0F4CD18-5927-7061-9976-3B2995EDDD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5773D2-1B29-C543-B839-11108BD88DC8}" type="datetimeFigureOut">
              <a:rPr lang="tr-TR" smtClean="0"/>
              <a:t>26.01.2026</a:t>
            </a:fld>
            <a:endParaRPr lang="tr-TR"/>
          </a:p>
        </p:txBody>
      </p:sp>
      <p:sp>
        <p:nvSpPr>
          <p:cNvPr id="5" name="Alt Bilgi Yer Tutucusu 4">
            <a:extLst>
              <a:ext uri="{FF2B5EF4-FFF2-40B4-BE49-F238E27FC236}">
                <a16:creationId xmlns:a16="http://schemas.microsoft.com/office/drawing/2014/main" id="{0B347856-9242-0282-959E-F85FFC05BB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89759F4-3B94-F7C5-9845-16512053B7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5FFAB5-A7FD-1449-A894-0CD1DD47C74C}" type="slidenum">
              <a:rPr lang="tr-TR" smtClean="0"/>
              <a:t>‹#›</a:t>
            </a:fld>
            <a:endParaRPr lang="tr-TR"/>
          </a:p>
        </p:txBody>
      </p:sp>
    </p:spTree>
    <p:extLst>
      <p:ext uri="{BB962C8B-B14F-4D97-AF65-F5344CB8AC3E}">
        <p14:creationId xmlns:p14="http://schemas.microsoft.com/office/powerpoint/2010/main" val="1710062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1">
            <a:extLst>
              <a:ext uri="{FF2B5EF4-FFF2-40B4-BE49-F238E27FC236}">
                <a16:creationId xmlns:a16="http://schemas.microsoft.com/office/drawing/2014/main" id="{5AD1229C-11C9-0B3E-E193-C8B411F52D8D}"/>
              </a:ext>
            </a:extLst>
          </p:cNvPr>
          <p:cNvSpPr txBox="1">
            <a:spLocks/>
          </p:cNvSpPr>
          <p:nvPr/>
        </p:nvSpPr>
        <p:spPr>
          <a:xfrm>
            <a:off x="1523999" y="3899672"/>
            <a:ext cx="9144000" cy="13581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4000" b="1" dirty="0">
              <a:latin typeface="Garamond" panose="02020404030301010803" pitchFamily="18" charset="0"/>
            </a:endParaRPr>
          </a:p>
          <a:p>
            <a:r>
              <a:rPr lang="tr-TR" sz="4000" b="1" dirty="0">
                <a:latin typeface="Garamond" panose="02020404030301010803" pitchFamily="18" charset="0"/>
              </a:rPr>
              <a:t>OSMANİYE</a:t>
            </a:r>
          </a:p>
          <a:p>
            <a:r>
              <a:rPr lang="tr-TR" sz="4000" b="1" dirty="0">
                <a:latin typeface="Garamond" panose="02020404030301010803" pitchFamily="18" charset="0"/>
              </a:rPr>
              <a:t>İl Tarım ve Orman Müdürlüğü</a:t>
            </a:r>
          </a:p>
        </p:txBody>
      </p:sp>
    </p:spTree>
    <p:extLst>
      <p:ext uri="{BB962C8B-B14F-4D97-AF65-F5344CB8AC3E}">
        <p14:creationId xmlns:p14="http://schemas.microsoft.com/office/powerpoint/2010/main" val="4125254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704099" y="1298759"/>
            <a:ext cx="10492946"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Büyük Ovalar</a:t>
            </a:r>
          </a:p>
        </p:txBody>
      </p:sp>
      <p:graphicFrame>
        <p:nvGraphicFramePr>
          <p:cNvPr id="8" name="Tablo 7">
            <a:extLst>
              <a:ext uri="{FF2B5EF4-FFF2-40B4-BE49-F238E27FC236}">
                <a16:creationId xmlns:a16="http://schemas.microsoft.com/office/drawing/2014/main" id="{DF5EF5C6-F7EC-423C-9E1D-27A87F23B11B}"/>
              </a:ext>
            </a:extLst>
          </p:cNvPr>
          <p:cNvGraphicFramePr>
            <a:graphicFrameLocks noGrp="1"/>
          </p:cNvGraphicFramePr>
          <p:nvPr>
            <p:extLst>
              <p:ext uri="{D42A27DB-BD31-4B8C-83A1-F6EECF244321}">
                <p14:modId xmlns:p14="http://schemas.microsoft.com/office/powerpoint/2010/main" val="1357377879"/>
              </p:ext>
            </p:extLst>
          </p:nvPr>
        </p:nvGraphicFramePr>
        <p:xfrm>
          <a:off x="704099" y="2331020"/>
          <a:ext cx="9709901" cy="1437351"/>
        </p:xfrm>
        <a:graphic>
          <a:graphicData uri="http://schemas.openxmlformats.org/drawingml/2006/table">
            <a:tbl>
              <a:tblPr>
                <a:tableStyleId>{5C22544A-7EE6-4342-B048-85BDC9FD1C3A}</a:tableStyleId>
              </a:tblPr>
              <a:tblGrid>
                <a:gridCol w="6783195">
                  <a:extLst>
                    <a:ext uri="{9D8B030D-6E8A-4147-A177-3AD203B41FA5}">
                      <a16:colId xmlns:a16="http://schemas.microsoft.com/office/drawing/2014/main" val="1469330463"/>
                    </a:ext>
                  </a:extLst>
                </a:gridCol>
                <a:gridCol w="2926706">
                  <a:extLst>
                    <a:ext uri="{9D8B030D-6E8A-4147-A177-3AD203B41FA5}">
                      <a16:colId xmlns:a16="http://schemas.microsoft.com/office/drawing/2014/main" val="2043379069"/>
                    </a:ext>
                  </a:extLst>
                </a:gridCol>
              </a:tblGrid>
              <a:tr h="478433">
                <a:tc>
                  <a:txBody>
                    <a:bodyPr/>
                    <a:lstStyle/>
                    <a:p>
                      <a:pPr algn="l" fontAlgn="ctr"/>
                      <a:r>
                        <a:rPr lang="tr-TR" sz="2000" b="1" i="0" u="none" strike="noStrike" dirty="0">
                          <a:solidFill>
                            <a:schemeClr val="bg1"/>
                          </a:solidFill>
                          <a:effectLst/>
                          <a:latin typeface="Garamond" panose="02020404030301010803" pitchFamily="18" charset="0"/>
                          <a:cs typeface="ARIAL" panose="020B0604020202020204" pitchFamily="34" charset="0"/>
                        </a:rPr>
                        <a:t>Ova Adı</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b="1" i="0" u="none" strike="noStrike" dirty="0">
                          <a:solidFill>
                            <a:schemeClr val="bg1"/>
                          </a:solidFill>
                          <a:effectLst/>
                          <a:latin typeface="Garamond" panose="02020404030301010803" pitchFamily="18" charset="0"/>
                          <a:cs typeface="ARIAL" panose="020B0604020202020204" pitchFamily="34" charset="0"/>
                        </a:rPr>
                        <a:t>Alan (dekar)</a:t>
                      </a:r>
                    </a:p>
                  </a:txBody>
                  <a:tcPr marL="4658"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479459">
                <a:tc>
                  <a:txBody>
                    <a:bodyPr/>
                    <a:lstStyle/>
                    <a:p>
                      <a:pPr algn="just" fontAlgn="ctr"/>
                      <a:r>
                        <a:rPr lang="tr-TR" sz="2000" b="0" i="0" u="none" strike="noStrike" dirty="0">
                          <a:solidFill>
                            <a:srgbClr val="000000"/>
                          </a:solidFill>
                          <a:effectLst/>
                          <a:latin typeface="Garamond" panose="02020404030301010803" pitchFamily="18" charset="0"/>
                        </a:rPr>
                        <a:t>Çukurova</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lgn="r" fontAlgn="b"/>
                      <a:r>
                        <a:rPr lang="tr-TR" sz="2000" b="0" i="0" u="none" strike="noStrike" dirty="0">
                          <a:solidFill>
                            <a:srgbClr val="000000"/>
                          </a:solidFill>
                          <a:effectLst/>
                          <a:latin typeface="Garamond" panose="02020404030301010803" pitchFamily="18" charset="0"/>
                          <a:cs typeface="ARIAL" panose="020B0604020202020204" pitchFamily="34" charset="0"/>
                        </a:rPr>
                        <a:t>533815.746,2</a:t>
                      </a:r>
                    </a:p>
                  </a:txBody>
                  <a:tcPr marL="0" marR="64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479459">
                <a:tc>
                  <a:txBody>
                    <a:bodyPr/>
                    <a:lstStyle/>
                    <a:p>
                      <a:pPr algn="just" fontAlgn="ctr"/>
                      <a:r>
                        <a:rPr lang="tr-TR" sz="2000" b="0" i="0" u="none" strike="noStrike" dirty="0">
                          <a:solidFill>
                            <a:srgbClr val="000000"/>
                          </a:solidFill>
                          <a:effectLst/>
                          <a:latin typeface="Garamond" panose="02020404030301010803" pitchFamily="18" charset="0"/>
                        </a:rPr>
                        <a:t>Düziçi Ovası</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lgn="r" fontAlgn="b"/>
                      <a:r>
                        <a:rPr lang="tr-TR" sz="2000" b="0" i="0" u="none" strike="noStrike" dirty="0">
                          <a:solidFill>
                            <a:srgbClr val="000000"/>
                          </a:solidFill>
                          <a:effectLst/>
                          <a:latin typeface="Garamond" panose="02020404030301010803" pitchFamily="18" charset="0"/>
                          <a:cs typeface="ARIAL" panose="020B0604020202020204" pitchFamily="34" charset="0"/>
                        </a:rPr>
                        <a:t>52.119,5</a:t>
                      </a:r>
                    </a:p>
                  </a:txBody>
                  <a:tcPr marL="0" marR="64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1526708"/>
                  </a:ext>
                </a:extLst>
              </a:tr>
            </a:tbl>
          </a:graphicData>
        </a:graphic>
      </p:graphicFrame>
    </p:spTree>
    <p:extLst>
      <p:ext uri="{BB962C8B-B14F-4D97-AF65-F5344CB8AC3E}">
        <p14:creationId xmlns:p14="http://schemas.microsoft.com/office/powerpoint/2010/main" val="960220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586195" y="1279267"/>
            <a:ext cx="10767605"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Hayvan Varlığı</a:t>
            </a:r>
          </a:p>
        </p:txBody>
      </p:sp>
      <p:sp>
        <p:nvSpPr>
          <p:cNvPr id="5" name="Dikdörtgen 4"/>
          <p:cNvSpPr/>
          <p:nvPr/>
        </p:nvSpPr>
        <p:spPr>
          <a:xfrm>
            <a:off x="710181" y="6066836"/>
            <a:ext cx="1238352" cy="307777"/>
          </a:xfrm>
          <a:prstGeom prst="rect">
            <a:avLst/>
          </a:prstGeom>
        </p:spPr>
        <p:txBody>
          <a:bodyPr wrap="none">
            <a:spAutoFit/>
          </a:bodyPr>
          <a:lstStyle/>
          <a:p>
            <a:r>
              <a:rPr lang="tr-TR" sz="1400" dirty="0">
                <a:latin typeface="Garamond" panose="02020404030301010803" pitchFamily="18" charset="0"/>
              </a:rPr>
              <a:t>Kaynak: TÜİK</a:t>
            </a:r>
            <a:endParaRPr lang="tr-TR" sz="1400" dirty="0"/>
          </a:p>
        </p:txBody>
      </p:sp>
      <p:sp>
        <p:nvSpPr>
          <p:cNvPr id="3" name="Dikdörtgen 2"/>
          <p:cNvSpPr/>
          <p:nvPr/>
        </p:nvSpPr>
        <p:spPr>
          <a:xfrm>
            <a:off x="399777" y="5179171"/>
            <a:ext cx="6096000" cy="707886"/>
          </a:xfrm>
          <a:prstGeom prst="rect">
            <a:avLst/>
          </a:prstGeom>
        </p:spPr>
        <p:txBody>
          <a:bodyPr>
            <a:spAutoFit/>
          </a:bodyPr>
          <a:lstStyle/>
          <a:p>
            <a:pPr lvl="1" algn="just"/>
            <a:r>
              <a:rPr lang="tr-TR" sz="2000" dirty="0">
                <a:latin typeface="Garamond" panose="02020404030301010803" pitchFamily="18" charset="0"/>
              </a:rPr>
              <a:t>Ülkemizde;</a:t>
            </a:r>
          </a:p>
          <a:p>
            <a:pPr lvl="1" algn="just">
              <a:buFont typeface="Wingdings" panose="05000000000000000000" pitchFamily="2" charset="2"/>
              <a:buChar char="Ø"/>
            </a:pPr>
            <a:r>
              <a:rPr lang="tr-TR" sz="2000" dirty="0">
                <a:latin typeface="Garamond" panose="02020404030301010803" pitchFamily="18" charset="0"/>
              </a:rPr>
              <a:t>Büyükbaş Hayvan sayısında 67. sıradayız. </a:t>
            </a:r>
          </a:p>
        </p:txBody>
      </p:sp>
      <p:sp>
        <p:nvSpPr>
          <p:cNvPr id="7" name="Dikdörtgen 6"/>
          <p:cNvSpPr/>
          <p:nvPr/>
        </p:nvSpPr>
        <p:spPr>
          <a:xfrm>
            <a:off x="6176009" y="5176650"/>
            <a:ext cx="6096000" cy="1015663"/>
          </a:xfrm>
          <a:prstGeom prst="rect">
            <a:avLst/>
          </a:prstGeom>
        </p:spPr>
        <p:txBody>
          <a:bodyPr>
            <a:spAutoFit/>
          </a:bodyPr>
          <a:lstStyle/>
          <a:p>
            <a:pPr lvl="1" algn="just"/>
            <a:r>
              <a:rPr lang="tr-TR" sz="2000" dirty="0">
                <a:latin typeface="Garamond" panose="02020404030301010803" pitchFamily="18" charset="0"/>
              </a:rPr>
              <a:t>Ülkemizde;</a:t>
            </a:r>
          </a:p>
          <a:p>
            <a:pPr lvl="1" algn="just">
              <a:buFont typeface="Wingdings" panose="05000000000000000000" pitchFamily="2" charset="2"/>
              <a:buChar char="Ø"/>
            </a:pPr>
            <a:r>
              <a:rPr lang="tr-TR" sz="2000" dirty="0">
                <a:latin typeface="Garamond" panose="02020404030301010803" pitchFamily="18" charset="0"/>
              </a:rPr>
              <a:t>Küçükbaş Hayvan sayısında 60. sıradayız.</a:t>
            </a:r>
          </a:p>
          <a:p>
            <a:pPr lvl="1" algn="just"/>
            <a:endParaRPr lang="tr-TR" sz="2000" dirty="0">
              <a:latin typeface="Garamond" panose="02020404030301010803" pitchFamily="18" charset="0"/>
            </a:endParaRPr>
          </a:p>
        </p:txBody>
      </p:sp>
      <p:sp>
        <p:nvSpPr>
          <p:cNvPr id="10" name="Metin kutusu 9"/>
          <p:cNvSpPr txBox="1"/>
          <p:nvPr/>
        </p:nvSpPr>
        <p:spPr>
          <a:xfrm>
            <a:off x="519520" y="1960000"/>
            <a:ext cx="809837" cy="307777"/>
          </a:xfrm>
          <a:prstGeom prst="rect">
            <a:avLst/>
          </a:prstGeom>
          <a:noFill/>
        </p:spPr>
        <p:txBody>
          <a:bodyPr wrap="none" rtlCol="0">
            <a:spAutoFit/>
          </a:bodyPr>
          <a:lstStyle/>
          <a:p>
            <a:r>
              <a:rPr lang="tr-TR" sz="1400" dirty="0">
                <a:latin typeface="Garamond" panose="02020404030301010803" pitchFamily="18" charset="0"/>
              </a:rPr>
              <a:t>(Bin baş)</a:t>
            </a:r>
          </a:p>
        </p:txBody>
      </p:sp>
      <p:sp>
        <p:nvSpPr>
          <p:cNvPr id="15" name="Metin kutusu 14">
            <a:extLst>
              <a:ext uri="{FF2B5EF4-FFF2-40B4-BE49-F238E27FC236}">
                <a16:creationId xmlns:a16="http://schemas.microsoft.com/office/drawing/2014/main" id="{1870E29D-5730-4C5F-8508-C742DAD24F70}"/>
              </a:ext>
            </a:extLst>
          </p:cNvPr>
          <p:cNvSpPr txBox="1"/>
          <p:nvPr/>
        </p:nvSpPr>
        <p:spPr>
          <a:xfrm>
            <a:off x="6176009" y="1959999"/>
            <a:ext cx="809837" cy="307777"/>
          </a:xfrm>
          <a:prstGeom prst="rect">
            <a:avLst/>
          </a:prstGeom>
          <a:noFill/>
        </p:spPr>
        <p:txBody>
          <a:bodyPr wrap="none" rtlCol="0">
            <a:spAutoFit/>
          </a:bodyPr>
          <a:lstStyle/>
          <a:p>
            <a:r>
              <a:rPr lang="tr-TR" sz="1400" dirty="0">
                <a:latin typeface="Garamond" panose="02020404030301010803" pitchFamily="18" charset="0"/>
              </a:rPr>
              <a:t>(Bin baş)</a:t>
            </a:r>
          </a:p>
        </p:txBody>
      </p:sp>
      <p:graphicFrame>
        <p:nvGraphicFramePr>
          <p:cNvPr id="8" name="Grafik 7">
            <a:extLst>
              <a:ext uri="{FF2B5EF4-FFF2-40B4-BE49-F238E27FC236}">
                <a16:creationId xmlns:a16="http://schemas.microsoft.com/office/drawing/2014/main" id="{3A52B669-BE37-41EF-8E78-483680E8893D}"/>
              </a:ext>
            </a:extLst>
          </p:cNvPr>
          <p:cNvGraphicFramePr/>
          <p:nvPr>
            <p:extLst>
              <p:ext uri="{D42A27DB-BD31-4B8C-83A1-F6EECF244321}">
                <p14:modId xmlns:p14="http://schemas.microsoft.com/office/powerpoint/2010/main" val="2462546360"/>
              </p:ext>
            </p:extLst>
          </p:nvPr>
        </p:nvGraphicFramePr>
        <p:xfrm>
          <a:off x="144505" y="1959999"/>
          <a:ext cx="5624171"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afik 15">
            <a:extLst>
              <a:ext uri="{FF2B5EF4-FFF2-40B4-BE49-F238E27FC236}">
                <a16:creationId xmlns:a16="http://schemas.microsoft.com/office/drawing/2014/main" id="{BE5838FA-8CB6-408A-8F01-F7FBBC8DD7C3}"/>
              </a:ext>
            </a:extLst>
          </p:cNvPr>
          <p:cNvGraphicFramePr/>
          <p:nvPr>
            <p:extLst>
              <p:ext uri="{D42A27DB-BD31-4B8C-83A1-F6EECF244321}">
                <p14:modId xmlns:p14="http://schemas.microsoft.com/office/powerpoint/2010/main" val="4190051681"/>
              </p:ext>
            </p:extLst>
          </p:nvPr>
        </p:nvGraphicFramePr>
        <p:xfrm>
          <a:off x="6423325" y="2019295"/>
          <a:ext cx="5593412" cy="342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46258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585651" y="1304130"/>
            <a:ext cx="1076815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Hayvan Varlığı</a:t>
            </a:r>
          </a:p>
        </p:txBody>
      </p:sp>
      <p:sp>
        <p:nvSpPr>
          <p:cNvPr id="5" name="Dikdörtgen 4"/>
          <p:cNvSpPr/>
          <p:nvPr/>
        </p:nvSpPr>
        <p:spPr>
          <a:xfrm>
            <a:off x="585650" y="6098741"/>
            <a:ext cx="1238352" cy="307777"/>
          </a:xfrm>
          <a:prstGeom prst="rect">
            <a:avLst/>
          </a:prstGeom>
        </p:spPr>
        <p:txBody>
          <a:bodyPr wrap="none">
            <a:spAutoFit/>
          </a:bodyPr>
          <a:lstStyle/>
          <a:p>
            <a:r>
              <a:rPr lang="tr-TR" sz="1400" dirty="0">
                <a:latin typeface="Garamond" panose="02020404030301010803" pitchFamily="18" charset="0"/>
              </a:rPr>
              <a:t>Kaynak: TÜİK</a:t>
            </a:r>
            <a:endParaRPr lang="tr-TR" sz="1400" dirty="0"/>
          </a:p>
        </p:txBody>
      </p:sp>
      <p:sp>
        <p:nvSpPr>
          <p:cNvPr id="7" name="Dikdörtgen 6"/>
          <p:cNvSpPr/>
          <p:nvPr/>
        </p:nvSpPr>
        <p:spPr>
          <a:xfrm>
            <a:off x="6270926" y="5318989"/>
            <a:ext cx="5767482" cy="1015663"/>
          </a:xfrm>
          <a:prstGeom prst="rect">
            <a:avLst/>
          </a:prstGeom>
        </p:spPr>
        <p:txBody>
          <a:bodyPr wrap="square">
            <a:spAutoFit/>
          </a:bodyPr>
          <a:lstStyle/>
          <a:p>
            <a:pPr lvl="1" algn="just"/>
            <a:r>
              <a:rPr lang="tr-TR" sz="2000" dirty="0">
                <a:latin typeface="Garamond" panose="02020404030301010803" pitchFamily="18" charset="0"/>
              </a:rPr>
              <a:t>Ülkemizde;</a:t>
            </a:r>
          </a:p>
          <a:p>
            <a:pPr lvl="1" algn="just">
              <a:buFont typeface="Wingdings" panose="05000000000000000000" pitchFamily="2" charset="2"/>
              <a:buChar char="Ø"/>
            </a:pPr>
            <a:r>
              <a:rPr lang="tr-TR" sz="2000" dirty="0">
                <a:latin typeface="Garamond" panose="02020404030301010803" pitchFamily="18" charset="0"/>
              </a:rPr>
              <a:t>Arılı Kovan sayısında 41. sıradayız.</a:t>
            </a:r>
          </a:p>
          <a:p>
            <a:pPr lvl="1" algn="just">
              <a:buFont typeface="Wingdings" panose="05000000000000000000" pitchFamily="2" charset="2"/>
              <a:buChar char="Ø"/>
            </a:pPr>
            <a:r>
              <a:rPr lang="tr-TR" sz="2000" dirty="0">
                <a:latin typeface="Garamond" panose="02020404030301010803" pitchFamily="18" charset="0"/>
              </a:rPr>
              <a:t>Bal Üretiminde38. sıradayız.</a:t>
            </a:r>
          </a:p>
        </p:txBody>
      </p:sp>
      <p:sp>
        <p:nvSpPr>
          <p:cNvPr id="15" name="Metin kutusu 14">
            <a:extLst>
              <a:ext uri="{FF2B5EF4-FFF2-40B4-BE49-F238E27FC236}">
                <a16:creationId xmlns:a16="http://schemas.microsoft.com/office/drawing/2014/main" id="{CA4582CD-AEA5-4FA1-A950-1E74EC4E0F97}"/>
              </a:ext>
            </a:extLst>
          </p:cNvPr>
          <p:cNvSpPr txBox="1"/>
          <p:nvPr/>
        </p:nvSpPr>
        <p:spPr>
          <a:xfrm>
            <a:off x="433281" y="1945804"/>
            <a:ext cx="870751" cy="307777"/>
          </a:xfrm>
          <a:prstGeom prst="rect">
            <a:avLst/>
          </a:prstGeom>
          <a:noFill/>
        </p:spPr>
        <p:txBody>
          <a:bodyPr wrap="none" rtlCol="0">
            <a:spAutoFit/>
          </a:bodyPr>
          <a:lstStyle/>
          <a:p>
            <a:r>
              <a:rPr lang="tr-TR" sz="1400" dirty="0">
                <a:latin typeface="Garamond" panose="02020404030301010803" pitchFamily="18" charset="0"/>
              </a:rPr>
              <a:t>(Bin adet)</a:t>
            </a:r>
          </a:p>
        </p:txBody>
      </p:sp>
      <p:sp>
        <p:nvSpPr>
          <p:cNvPr id="16" name="Metin kutusu 15">
            <a:extLst>
              <a:ext uri="{FF2B5EF4-FFF2-40B4-BE49-F238E27FC236}">
                <a16:creationId xmlns:a16="http://schemas.microsoft.com/office/drawing/2014/main" id="{AA6E314B-3135-4894-A1C0-990141B2B274}"/>
              </a:ext>
            </a:extLst>
          </p:cNvPr>
          <p:cNvSpPr txBox="1"/>
          <p:nvPr/>
        </p:nvSpPr>
        <p:spPr>
          <a:xfrm>
            <a:off x="6095177" y="2029024"/>
            <a:ext cx="582211" cy="307777"/>
          </a:xfrm>
          <a:prstGeom prst="rect">
            <a:avLst/>
          </a:prstGeom>
          <a:noFill/>
        </p:spPr>
        <p:txBody>
          <a:bodyPr wrap="none" rtlCol="0">
            <a:spAutoFit/>
          </a:bodyPr>
          <a:lstStyle/>
          <a:p>
            <a:r>
              <a:rPr lang="tr-TR" sz="1400" dirty="0">
                <a:latin typeface="Garamond" panose="02020404030301010803" pitchFamily="18" charset="0"/>
              </a:rPr>
              <a:t>(adet)</a:t>
            </a:r>
          </a:p>
        </p:txBody>
      </p:sp>
      <p:graphicFrame>
        <p:nvGraphicFramePr>
          <p:cNvPr id="10" name="Grafik 9">
            <a:extLst>
              <a:ext uri="{FF2B5EF4-FFF2-40B4-BE49-F238E27FC236}">
                <a16:creationId xmlns:a16="http://schemas.microsoft.com/office/drawing/2014/main" id="{2FF84F47-9416-4FD1-8A41-E91FD1602D1C}"/>
              </a:ext>
            </a:extLst>
          </p:cNvPr>
          <p:cNvGraphicFramePr/>
          <p:nvPr>
            <p:extLst>
              <p:ext uri="{D42A27DB-BD31-4B8C-83A1-F6EECF244321}">
                <p14:modId xmlns:p14="http://schemas.microsoft.com/office/powerpoint/2010/main" val="176945919"/>
              </p:ext>
            </p:extLst>
          </p:nvPr>
        </p:nvGraphicFramePr>
        <p:xfrm>
          <a:off x="6134548" y="1889989"/>
          <a:ext cx="5624171"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Grafik 12">
            <a:extLst>
              <a:ext uri="{FF2B5EF4-FFF2-40B4-BE49-F238E27FC236}">
                <a16:creationId xmlns:a16="http://schemas.microsoft.com/office/drawing/2014/main" id="{653B221E-8A77-4D97-8239-7545372B40B2}"/>
              </a:ext>
            </a:extLst>
          </p:cNvPr>
          <p:cNvGraphicFramePr/>
          <p:nvPr>
            <p:extLst>
              <p:ext uri="{D42A27DB-BD31-4B8C-83A1-F6EECF244321}">
                <p14:modId xmlns:p14="http://schemas.microsoft.com/office/powerpoint/2010/main" val="2740879988"/>
              </p:ext>
            </p:extLst>
          </p:nvPr>
        </p:nvGraphicFramePr>
        <p:xfrm>
          <a:off x="296905" y="2112399"/>
          <a:ext cx="5624171" cy="342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4889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681440" y="1304130"/>
            <a:ext cx="3830739"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Hayvan Varlığı</a:t>
            </a:r>
          </a:p>
        </p:txBody>
      </p:sp>
      <p:sp>
        <p:nvSpPr>
          <p:cNvPr id="5" name="Dikdörtgen 4"/>
          <p:cNvSpPr/>
          <p:nvPr/>
        </p:nvSpPr>
        <p:spPr>
          <a:xfrm>
            <a:off x="585650" y="6098741"/>
            <a:ext cx="1238352" cy="307777"/>
          </a:xfrm>
          <a:prstGeom prst="rect">
            <a:avLst/>
          </a:prstGeom>
        </p:spPr>
        <p:txBody>
          <a:bodyPr wrap="none">
            <a:spAutoFit/>
          </a:bodyPr>
          <a:lstStyle/>
          <a:p>
            <a:r>
              <a:rPr lang="tr-TR" sz="1400" dirty="0">
                <a:latin typeface="Garamond" panose="02020404030301010803" pitchFamily="18" charset="0"/>
              </a:rPr>
              <a:t>Kaynak: TÜİK</a:t>
            </a:r>
            <a:endParaRPr lang="tr-TR" sz="1400" dirty="0"/>
          </a:p>
        </p:txBody>
      </p:sp>
      <p:graphicFrame>
        <p:nvGraphicFramePr>
          <p:cNvPr id="2" name="Tablo 1">
            <a:extLst>
              <a:ext uri="{FF2B5EF4-FFF2-40B4-BE49-F238E27FC236}">
                <a16:creationId xmlns:a16="http://schemas.microsoft.com/office/drawing/2014/main" id="{2867CC03-EECA-D371-3EE4-CA7DAB76F34B}"/>
              </a:ext>
            </a:extLst>
          </p:cNvPr>
          <p:cNvGraphicFramePr>
            <a:graphicFrameLocks noGrp="1"/>
          </p:cNvGraphicFramePr>
          <p:nvPr>
            <p:extLst>
              <p:ext uri="{D42A27DB-BD31-4B8C-83A1-F6EECF244321}">
                <p14:modId xmlns:p14="http://schemas.microsoft.com/office/powerpoint/2010/main" val="495986310"/>
              </p:ext>
            </p:extLst>
          </p:nvPr>
        </p:nvGraphicFramePr>
        <p:xfrm>
          <a:off x="681440" y="2074683"/>
          <a:ext cx="10494560" cy="3112610"/>
        </p:xfrm>
        <a:graphic>
          <a:graphicData uri="http://schemas.openxmlformats.org/drawingml/2006/table">
            <a:tbl>
              <a:tblPr/>
              <a:tblGrid>
                <a:gridCol w="2910504">
                  <a:extLst>
                    <a:ext uri="{9D8B030D-6E8A-4147-A177-3AD203B41FA5}">
                      <a16:colId xmlns:a16="http://schemas.microsoft.com/office/drawing/2014/main" val="3431903078"/>
                    </a:ext>
                  </a:extLst>
                </a:gridCol>
                <a:gridCol w="1896014">
                  <a:extLst>
                    <a:ext uri="{9D8B030D-6E8A-4147-A177-3AD203B41FA5}">
                      <a16:colId xmlns:a16="http://schemas.microsoft.com/office/drawing/2014/main" val="936960940"/>
                    </a:ext>
                  </a:extLst>
                </a:gridCol>
                <a:gridCol w="1896014">
                  <a:extLst>
                    <a:ext uri="{9D8B030D-6E8A-4147-A177-3AD203B41FA5}">
                      <a16:colId xmlns:a16="http://schemas.microsoft.com/office/drawing/2014/main" val="614106974"/>
                    </a:ext>
                  </a:extLst>
                </a:gridCol>
                <a:gridCol w="1896014">
                  <a:extLst>
                    <a:ext uri="{9D8B030D-6E8A-4147-A177-3AD203B41FA5}">
                      <a16:colId xmlns:a16="http://schemas.microsoft.com/office/drawing/2014/main" val="3904425720"/>
                    </a:ext>
                  </a:extLst>
                </a:gridCol>
                <a:gridCol w="1896014">
                  <a:extLst>
                    <a:ext uri="{9D8B030D-6E8A-4147-A177-3AD203B41FA5}">
                      <a16:colId xmlns:a16="http://schemas.microsoft.com/office/drawing/2014/main" val="3050997289"/>
                    </a:ext>
                  </a:extLst>
                </a:gridCol>
              </a:tblGrid>
              <a:tr h="622522">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Ürün</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2000" b="1" i="0" u="none" strike="noStrike" kern="1200" dirty="0">
                          <a:solidFill>
                            <a:srgbClr val="FFFFFF"/>
                          </a:solidFill>
                          <a:effectLst/>
                          <a:latin typeface="Garamond" panose="02020404030301010803" pitchFamily="18" charset="0"/>
                          <a:ea typeface="+mn-ea"/>
                          <a:cs typeface="+mn-cs"/>
                        </a:rPr>
                        <a:t>2002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2025 </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914536091"/>
                  </a:ext>
                </a:extLst>
              </a:tr>
              <a:tr h="62252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b="0" i="0" u="none" strike="noStrike" dirty="0">
                          <a:solidFill>
                            <a:srgbClr val="000000"/>
                          </a:solidFill>
                          <a:effectLst/>
                          <a:latin typeface="Garamond" panose="02020404030301010803" pitchFamily="18" charset="0"/>
                        </a:rPr>
                        <a:t>Büyükbaş </a:t>
                      </a:r>
                      <a:r>
                        <a:rPr lang="tr-TR" sz="2000" dirty="0">
                          <a:latin typeface="Garamond" panose="02020404030301010803" pitchFamily="18" charset="0"/>
                        </a:rPr>
                        <a:t>( baş)</a:t>
                      </a:r>
                    </a:p>
                  </a:txBody>
                  <a:tcPr marL="28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68.160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67.609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65.569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65.569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70582825"/>
                  </a:ext>
                </a:extLst>
              </a:tr>
              <a:tr h="622522">
                <a:tc>
                  <a:txBody>
                    <a:bodyPr/>
                    <a:lstStyle/>
                    <a:p>
                      <a:pPr algn="l" rtl="0" fontAlgn="ctr"/>
                      <a:r>
                        <a:rPr lang="tr-TR" sz="2000" b="0" i="0" u="none" strike="noStrike" dirty="0">
                          <a:solidFill>
                            <a:srgbClr val="000000"/>
                          </a:solidFill>
                          <a:effectLst/>
                          <a:latin typeface="Garamond" panose="02020404030301010803" pitchFamily="18" charset="0"/>
                          <a:ea typeface="Calibri" panose="020F0502020204030204" pitchFamily="34" charset="0"/>
                        </a:rPr>
                        <a:t>Küçükbaş </a:t>
                      </a:r>
                      <a:r>
                        <a:rPr lang="tr-TR" sz="2000" dirty="0">
                          <a:latin typeface="Garamond" panose="02020404030301010803" pitchFamily="18" charset="0"/>
                        </a:rPr>
                        <a:t>( baş)</a:t>
                      </a:r>
                      <a:endParaRPr lang="tr-TR" sz="2000" b="0" i="0" u="none" strike="noStrike" dirty="0">
                        <a:solidFill>
                          <a:srgbClr val="000000"/>
                        </a:solidFill>
                        <a:effectLst/>
                        <a:latin typeface="Garamond" panose="02020404030301010803" pitchFamily="18" charset="0"/>
                      </a:endParaRPr>
                    </a:p>
                  </a:txBody>
                  <a:tcPr marL="28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130.466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216.422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218.378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218.378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1309672"/>
                  </a:ext>
                </a:extLst>
              </a:tr>
              <a:tr h="62252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b="0" i="0" u="none" strike="noStrike" dirty="0">
                          <a:solidFill>
                            <a:srgbClr val="000000"/>
                          </a:solidFill>
                          <a:effectLst/>
                          <a:latin typeface="Garamond" panose="02020404030301010803" pitchFamily="18" charset="0"/>
                        </a:rPr>
                        <a:t>Kanatlı </a:t>
                      </a:r>
                      <a:r>
                        <a:rPr lang="tr-TR" sz="2000" dirty="0">
                          <a:latin typeface="Garamond" panose="02020404030301010803" pitchFamily="18" charset="0"/>
                        </a:rPr>
                        <a:t>( adet)</a:t>
                      </a:r>
                    </a:p>
                  </a:txBody>
                  <a:tcPr marL="28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650.000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870.500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1.067.500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1.052.500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1636843"/>
                  </a:ext>
                </a:extLst>
              </a:tr>
              <a:tr h="62252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b="0" i="0" u="none" strike="noStrike" dirty="0">
                          <a:solidFill>
                            <a:srgbClr val="000000"/>
                          </a:solidFill>
                          <a:effectLst/>
                          <a:latin typeface="Garamond" panose="02020404030301010803" pitchFamily="18" charset="0"/>
                          <a:ea typeface="Calibri" panose="020F0502020204030204" pitchFamily="34" charset="0"/>
                        </a:rPr>
                        <a:t>Arılı Kovan </a:t>
                      </a:r>
                      <a:r>
                        <a:rPr lang="tr-TR" sz="2000" dirty="0">
                          <a:latin typeface="Garamond" panose="02020404030301010803" pitchFamily="18" charset="0"/>
                        </a:rPr>
                        <a:t>(adet)</a:t>
                      </a:r>
                    </a:p>
                  </a:txBody>
                  <a:tcPr marL="28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65.500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81.732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73.602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72.553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4141103"/>
                  </a:ext>
                </a:extLst>
              </a:tr>
            </a:tbl>
          </a:graphicData>
        </a:graphic>
      </p:graphicFrame>
    </p:spTree>
    <p:extLst>
      <p:ext uri="{BB962C8B-B14F-4D97-AF65-F5344CB8AC3E}">
        <p14:creationId xmlns:p14="http://schemas.microsoft.com/office/powerpoint/2010/main" val="3993475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710791946"/>
              </p:ext>
            </p:extLst>
          </p:nvPr>
        </p:nvGraphicFramePr>
        <p:xfrm>
          <a:off x="681440" y="2080227"/>
          <a:ext cx="10545359" cy="3368910"/>
        </p:xfrm>
        <a:graphic>
          <a:graphicData uri="http://schemas.openxmlformats.org/drawingml/2006/table">
            <a:tbl>
              <a:tblPr/>
              <a:tblGrid>
                <a:gridCol w="4049619">
                  <a:extLst>
                    <a:ext uri="{9D8B030D-6E8A-4147-A177-3AD203B41FA5}">
                      <a16:colId xmlns:a16="http://schemas.microsoft.com/office/drawing/2014/main" val="1142346570"/>
                    </a:ext>
                  </a:extLst>
                </a:gridCol>
                <a:gridCol w="1623935">
                  <a:extLst>
                    <a:ext uri="{9D8B030D-6E8A-4147-A177-3AD203B41FA5}">
                      <a16:colId xmlns:a16="http://schemas.microsoft.com/office/drawing/2014/main" val="2089168003"/>
                    </a:ext>
                  </a:extLst>
                </a:gridCol>
                <a:gridCol w="1623935">
                  <a:extLst>
                    <a:ext uri="{9D8B030D-6E8A-4147-A177-3AD203B41FA5}">
                      <a16:colId xmlns:a16="http://schemas.microsoft.com/office/drawing/2014/main" val="1543273043"/>
                    </a:ext>
                  </a:extLst>
                </a:gridCol>
                <a:gridCol w="1623935">
                  <a:extLst>
                    <a:ext uri="{9D8B030D-6E8A-4147-A177-3AD203B41FA5}">
                      <a16:colId xmlns:a16="http://schemas.microsoft.com/office/drawing/2014/main" val="2979421027"/>
                    </a:ext>
                  </a:extLst>
                </a:gridCol>
                <a:gridCol w="1623935">
                  <a:extLst>
                    <a:ext uri="{9D8B030D-6E8A-4147-A177-3AD203B41FA5}">
                      <a16:colId xmlns:a16="http://schemas.microsoft.com/office/drawing/2014/main" val="2754128868"/>
                    </a:ext>
                  </a:extLst>
                </a:gridCol>
              </a:tblGrid>
              <a:tr h="820404">
                <a:tc>
                  <a:txBody>
                    <a:bodyPr/>
                    <a:lstStyle/>
                    <a:p>
                      <a:pPr algn="l" rtl="0" fontAlgn="ctr"/>
                      <a:r>
                        <a:rPr lang="tr-TR" sz="2000" b="1" i="0" u="none" strike="noStrike" dirty="0">
                          <a:solidFill>
                            <a:srgbClr val="FFFFFF"/>
                          </a:solidFill>
                          <a:effectLst/>
                          <a:latin typeface="Garamond" panose="02020404030301010803" pitchFamily="18" charset="0"/>
                        </a:rPr>
                        <a:t>Çalışma</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dirty="0">
                          <a:solidFill>
                            <a:srgbClr val="FFFFFF"/>
                          </a:solidFill>
                          <a:effectLst/>
                          <a:latin typeface="Garamond" panose="02020404030301010803" pitchFamily="18" charset="0"/>
                        </a:rPr>
                        <a:t>2002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dirty="0">
                          <a:solidFill>
                            <a:srgbClr val="FFFFFF"/>
                          </a:solidFill>
                          <a:effectLst/>
                          <a:latin typeface="Garamond" panose="02020404030301010803" pitchFamily="18" charset="0"/>
                        </a:rPr>
                        <a:t>2023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dirty="0">
                          <a:solidFill>
                            <a:srgbClr val="FFFFFF"/>
                          </a:solidFill>
                          <a:effectLst/>
                          <a:latin typeface="Garamond" panose="02020404030301010803" pitchFamily="18" charset="0"/>
                        </a:rPr>
                        <a:t>2024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dirty="0">
                          <a:solidFill>
                            <a:srgbClr val="FFFFFF"/>
                          </a:solidFill>
                          <a:effectLst/>
                          <a:latin typeface="Garamond" panose="02020404030301010803" pitchFamily="18" charset="0"/>
                        </a:rPr>
                        <a:t>2025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3221918105"/>
                  </a:ext>
                </a:extLst>
              </a:tr>
              <a:tr h="424751">
                <a:tc>
                  <a:txBody>
                    <a:bodyPr/>
                    <a:lstStyle/>
                    <a:p>
                      <a:pPr>
                        <a:spcAft>
                          <a:spcPts val="0"/>
                        </a:spcAft>
                      </a:pPr>
                      <a:r>
                        <a:rPr lang="tr-TR" sz="2000" b="0" dirty="0" err="1">
                          <a:effectLst/>
                          <a:latin typeface="Garamond" panose="02020404030301010803" pitchFamily="18" charset="0"/>
                          <a:ea typeface="SimSun" panose="02010600030101010101" pitchFamily="2" charset="-122"/>
                        </a:rPr>
                        <a:t>Küpelenen</a:t>
                      </a:r>
                      <a:r>
                        <a:rPr lang="tr-TR" sz="2000" b="0" dirty="0">
                          <a:effectLst/>
                          <a:latin typeface="Garamond" panose="02020404030301010803" pitchFamily="18" charset="0"/>
                          <a:ea typeface="SimSun" panose="02010600030101010101" pitchFamily="2" charset="-122"/>
                        </a:rPr>
                        <a:t> Hayvan Sayısı</a:t>
                      </a:r>
                      <a:r>
                        <a:rPr lang="tr-TR" sz="2000" b="0" baseline="0" dirty="0">
                          <a:effectLst/>
                          <a:latin typeface="Garamond" panose="02020404030301010803" pitchFamily="18" charset="0"/>
                          <a:ea typeface="SimSun" panose="02010600030101010101" pitchFamily="2" charset="-122"/>
                        </a:rPr>
                        <a:t> </a:t>
                      </a:r>
                      <a:endParaRPr lang="tr-TR" sz="2000" b="0" dirty="0">
                        <a:effectLst/>
                        <a:latin typeface="Garamond" panose="02020404030301010803" pitchFamily="18" charset="0"/>
                        <a:ea typeface="SimSun" panose="02010600030101010101" pitchFamily="2" charset="-122"/>
                      </a:endParaRPr>
                    </a:p>
                  </a:txBody>
                  <a:tcPr marL="18000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22.899</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87.606</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99.632</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73.173</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1486265"/>
                  </a:ext>
                </a:extLst>
              </a:tr>
              <a:tr h="424751">
                <a:tc>
                  <a:txBody>
                    <a:bodyPr/>
                    <a:lstStyle/>
                    <a:p>
                      <a:pPr>
                        <a:spcAft>
                          <a:spcPts val="0"/>
                        </a:spcAft>
                      </a:pPr>
                      <a:r>
                        <a:rPr lang="tr-TR" sz="2000" b="0" dirty="0">
                          <a:effectLst/>
                          <a:latin typeface="Garamond" panose="02020404030301010803" pitchFamily="18" charset="0"/>
                          <a:ea typeface="SimSun" panose="02010600030101010101" pitchFamily="2" charset="-122"/>
                        </a:rPr>
                        <a:t>Suni</a:t>
                      </a:r>
                      <a:r>
                        <a:rPr lang="tr-TR" sz="2000" b="0" baseline="0" dirty="0">
                          <a:effectLst/>
                          <a:latin typeface="Garamond" panose="02020404030301010803" pitchFamily="18" charset="0"/>
                          <a:ea typeface="SimSun" panose="02010600030101010101" pitchFamily="2" charset="-122"/>
                        </a:rPr>
                        <a:t> Tohumlama</a:t>
                      </a:r>
                      <a:endParaRPr lang="tr-TR" sz="2000" b="0" dirty="0">
                        <a:effectLst/>
                        <a:latin typeface="Garamond" panose="02020404030301010803" pitchFamily="18" charset="0"/>
                        <a:ea typeface="SimSun" panose="02010600030101010101" pitchFamily="2" charset="-122"/>
                      </a:endParaRPr>
                    </a:p>
                  </a:txBody>
                  <a:tcPr marL="18000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4.000</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1.616</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1.852</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1.155</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1924891"/>
                  </a:ext>
                </a:extLst>
              </a:tr>
              <a:tr h="424751">
                <a:tc>
                  <a:txBody>
                    <a:bodyPr/>
                    <a:lstStyle/>
                    <a:p>
                      <a:pPr>
                        <a:spcAft>
                          <a:spcPts val="0"/>
                        </a:spcAft>
                      </a:pPr>
                      <a:r>
                        <a:rPr lang="tr-TR" sz="2000" b="0" dirty="0">
                          <a:effectLst/>
                          <a:latin typeface="Garamond" panose="02020404030301010803" pitchFamily="18" charset="0"/>
                          <a:ea typeface="SimSun" panose="02010600030101010101" pitchFamily="2" charset="-122"/>
                        </a:rPr>
                        <a:t>Aşılama</a:t>
                      </a:r>
                    </a:p>
                  </a:txBody>
                  <a:tcPr marL="18000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57.547</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373.813</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499.500</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304.008</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79844332"/>
                  </a:ext>
                </a:extLst>
              </a:tr>
              <a:tr h="424751">
                <a:tc>
                  <a:txBody>
                    <a:bodyPr/>
                    <a:lstStyle/>
                    <a:p>
                      <a:pPr>
                        <a:spcAft>
                          <a:spcPts val="0"/>
                        </a:spcAft>
                      </a:pPr>
                      <a:r>
                        <a:rPr lang="tr-TR" sz="2000" b="0" dirty="0">
                          <a:effectLst/>
                          <a:latin typeface="Garamond" panose="02020404030301010803" pitchFamily="18" charset="0"/>
                          <a:ea typeface="SimSun" panose="02010600030101010101" pitchFamily="2" charset="-122"/>
                        </a:rPr>
                        <a:t>Sağlık Taraması</a:t>
                      </a:r>
                    </a:p>
                  </a:txBody>
                  <a:tcPr marL="18000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220.063</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524.649</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2.481.303</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304.846</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0480575"/>
                  </a:ext>
                </a:extLst>
              </a:tr>
              <a:tr h="424751">
                <a:tc>
                  <a:txBody>
                    <a:bodyPr/>
                    <a:lstStyle/>
                    <a:p>
                      <a:pPr>
                        <a:spcAft>
                          <a:spcPts val="0"/>
                        </a:spcAft>
                      </a:pPr>
                      <a:r>
                        <a:rPr lang="tr-TR" sz="2000" b="0" dirty="0">
                          <a:effectLst/>
                          <a:latin typeface="Garamond" panose="02020404030301010803" pitchFamily="18" charset="0"/>
                          <a:ea typeface="SimSun" panose="02010600030101010101" pitchFamily="2" charset="-122"/>
                        </a:rPr>
                        <a:t>Mikroçip</a:t>
                      </a:r>
                    </a:p>
                  </a:txBody>
                  <a:tcPr marL="18000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0</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1.674</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1.048</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838</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85718652"/>
                  </a:ext>
                </a:extLst>
              </a:tr>
              <a:tr h="424751">
                <a:tc>
                  <a:txBody>
                    <a:bodyPr/>
                    <a:lstStyle/>
                    <a:p>
                      <a:pPr>
                        <a:spcAft>
                          <a:spcPts val="0"/>
                        </a:spcAft>
                      </a:pPr>
                      <a:r>
                        <a:rPr lang="tr-TR" sz="2000" b="0" dirty="0">
                          <a:effectLst/>
                          <a:latin typeface="Garamond" panose="02020404030301010803" pitchFamily="18" charset="0"/>
                          <a:ea typeface="SimSun" panose="02010600030101010101" pitchFamily="2" charset="-122"/>
                        </a:rPr>
                        <a:t>Desteklemeler(TL)</a:t>
                      </a:r>
                    </a:p>
                  </a:txBody>
                  <a:tcPr marL="18000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0</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84.678.465</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47.229.879</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effectLst/>
                          <a:latin typeface="Garamond" panose="02020404030301010803" pitchFamily="18" charset="0"/>
                          <a:ea typeface="SimSun" panose="02010600030101010101" pitchFamily="2" charset="-122"/>
                        </a:rPr>
                        <a:t>67.090.994</a:t>
                      </a:r>
                    </a:p>
                  </a:txBody>
                  <a:tcPr marL="44450" marR="46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570769"/>
                  </a:ext>
                </a:extLst>
              </a:tr>
            </a:tbl>
          </a:graphicData>
        </a:graphic>
      </p:graphicFrame>
      <p:sp>
        <p:nvSpPr>
          <p:cNvPr id="4" name="Metin kutusu 3">
            <a:extLst>
              <a:ext uri="{FF2B5EF4-FFF2-40B4-BE49-F238E27FC236}">
                <a16:creationId xmlns:a16="http://schemas.microsoft.com/office/drawing/2014/main" id="{4A885D55-026C-4B5E-A13F-DFAC9459E745}"/>
              </a:ext>
            </a:extLst>
          </p:cNvPr>
          <p:cNvSpPr txBox="1"/>
          <p:nvPr/>
        </p:nvSpPr>
        <p:spPr>
          <a:xfrm>
            <a:off x="10760034" y="1450120"/>
            <a:ext cx="750526" cy="400110"/>
          </a:xfrm>
          <a:prstGeom prst="rect">
            <a:avLst/>
          </a:prstGeom>
          <a:noFill/>
        </p:spPr>
        <p:txBody>
          <a:bodyPr wrap="none" rtlCol="0">
            <a:spAutoFit/>
          </a:bodyPr>
          <a:lstStyle/>
          <a:p>
            <a:r>
              <a:rPr lang="tr-TR" sz="2000" dirty="0">
                <a:latin typeface="Garamond" panose="02020404030301010803" pitchFamily="18" charset="0"/>
              </a:rPr>
              <a:t>(adet)</a:t>
            </a:r>
          </a:p>
        </p:txBody>
      </p:sp>
      <p:sp>
        <p:nvSpPr>
          <p:cNvPr id="2" name="Unvan 1">
            <a:extLst>
              <a:ext uri="{FF2B5EF4-FFF2-40B4-BE49-F238E27FC236}">
                <a16:creationId xmlns:a16="http://schemas.microsoft.com/office/drawing/2014/main" id="{977BCB7E-9290-470A-3C14-C2629D975146}"/>
              </a:ext>
            </a:extLst>
          </p:cNvPr>
          <p:cNvSpPr txBox="1">
            <a:spLocks/>
          </p:cNvSpPr>
          <p:nvPr/>
        </p:nvSpPr>
        <p:spPr>
          <a:xfrm>
            <a:off x="681440" y="1304130"/>
            <a:ext cx="650557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Hayvan Sağlığı Çalışmaları</a:t>
            </a:r>
          </a:p>
        </p:txBody>
      </p:sp>
    </p:spTree>
    <p:extLst>
      <p:ext uri="{BB962C8B-B14F-4D97-AF65-F5344CB8AC3E}">
        <p14:creationId xmlns:p14="http://schemas.microsoft.com/office/powerpoint/2010/main" val="2767223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5BDD1-C1B6-0532-98C6-928C6941276B}"/>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9AC137F8-C05C-42FD-9324-EA7409FDFFEE}"/>
              </a:ext>
            </a:extLst>
          </p:cNvPr>
          <p:cNvSpPr txBox="1"/>
          <p:nvPr/>
        </p:nvSpPr>
        <p:spPr>
          <a:xfrm>
            <a:off x="746950" y="1865566"/>
            <a:ext cx="9537873" cy="430887"/>
          </a:xfrm>
          <a:prstGeom prst="rect">
            <a:avLst/>
          </a:prstGeom>
          <a:noFill/>
        </p:spPr>
        <p:txBody>
          <a:bodyPr wrap="square">
            <a:spAutoFit/>
          </a:bodyPr>
          <a:lstStyle/>
          <a:p>
            <a:pPr>
              <a:buClr>
                <a:schemeClr val="tx1"/>
              </a:buClr>
              <a:buFont typeface="Wingdings" panose="05000000000000000000" pitchFamily="2" charset="2"/>
              <a:buChar char="q"/>
            </a:pPr>
            <a:r>
              <a:rPr lang="tr-TR" sz="2200" dirty="0">
                <a:latin typeface="Garamond" panose="02020404030301010803" pitchFamily="18" charset="0"/>
                <a:cs typeface="Calibri" panose="020F0502020204030204" pitchFamily="34" charset="0"/>
              </a:rPr>
              <a:t> 2025 Yılı İçerisinde Yapılan Aşılama Sayıları ve Aşılama Oranları</a:t>
            </a:r>
          </a:p>
        </p:txBody>
      </p:sp>
      <p:sp>
        <p:nvSpPr>
          <p:cNvPr id="8" name="Dikdörtgen 7">
            <a:extLst>
              <a:ext uri="{FF2B5EF4-FFF2-40B4-BE49-F238E27FC236}">
                <a16:creationId xmlns:a16="http://schemas.microsoft.com/office/drawing/2014/main" id="{C9E23633-3988-4483-8BBB-C69683BAEB90}"/>
              </a:ext>
            </a:extLst>
          </p:cNvPr>
          <p:cNvSpPr/>
          <p:nvPr/>
        </p:nvSpPr>
        <p:spPr>
          <a:xfrm>
            <a:off x="668569" y="6073186"/>
            <a:ext cx="1638473" cy="307777"/>
          </a:xfrm>
          <a:prstGeom prst="rect">
            <a:avLst/>
          </a:prstGeom>
        </p:spPr>
        <p:txBody>
          <a:bodyPr wrap="square">
            <a:spAutoFit/>
          </a:bodyPr>
          <a:lstStyle/>
          <a:p>
            <a:r>
              <a:rPr lang="tr-TR" sz="1400" dirty="0">
                <a:latin typeface="Garamond" panose="02020404030301010803" pitchFamily="18" charset="0"/>
              </a:rPr>
              <a:t>Kaynak: TOB</a:t>
            </a:r>
            <a:endParaRPr lang="tr-TR" sz="1400" dirty="0"/>
          </a:p>
        </p:txBody>
      </p:sp>
      <p:graphicFrame>
        <p:nvGraphicFramePr>
          <p:cNvPr id="9" name="Tablo 8">
            <a:extLst>
              <a:ext uri="{FF2B5EF4-FFF2-40B4-BE49-F238E27FC236}">
                <a16:creationId xmlns:a16="http://schemas.microsoft.com/office/drawing/2014/main" id="{46659B33-215C-436D-9160-EAA0F26ACA2D}"/>
              </a:ext>
            </a:extLst>
          </p:cNvPr>
          <p:cNvGraphicFramePr>
            <a:graphicFrameLocks noGrp="1"/>
          </p:cNvGraphicFramePr>
          <p:nvPr/>
        </p:nvGraphicFramePr>
        <p:xfrm>
          <a:off x="746950" y="2280995"/>
          <a:ext cx="10265233" cy="3702263"/>
        </p:xfrm>
        <a:graphic>
          <a:graphicData uri="http://schemas.openxmlformats.org/drawingml/2006/table">
            <a:tbl>
              <a:tblPr/>
              <a:tblGrid>
                <a:gridCol w="4659601">
                  <a:extLst>
                    <a:ext uri="{9D8B030D-6E8A-4147-A177-3AD203B41FA5}">
                      <a16:colId xmlns:a16="http://schemas.microsoft.com/office/drawing/2014/main" val="1142346570"/>
                    </a:ext>
                  </a:extLst>
                </a:gridCol>
                <a:gridCol w="1868544">
                  <a:extLst>
                    <a:ext uri="{9D8B030D-6E8A-4147-A177-3AD203B41FA5}">
                      <a16:colId xmlns:a16="http://schemas.microsoft.com/office/drawing/2014/main" val="2089168003"/>
                    </a:ext>
                  </a:extLst>
                </a:gridCol>
                <a:gridCol w="1868544">
                  <a:extLst>
                    <a:ext uri="{9D8B030D-6E8A-4147-A177-3AD203B41FA5}">
                      <a16:colId xmlns:a16="http://schemas.microsoft.com/office/drawing/2014/main" val="2653532589"/>
                    </a:ext>
                  </a:extLst>
                </a:gridCol>
                <a:gridCol w="1868544">
                  <a:extLst>
                    <a:ext uri="{9D8B030D-6E8A-4147-A177-3AD203B41FA5}">
                      <a16:colId xmlns:a16="http://schemas.microsoft.com/office/drawing/2014/main" val="1543273043"/>
                    </a:ext>
                  </a:extLst>
                </a:gridCol>
              </a:tblGrid>
              <a:tr h="901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kern="1200" dirty="0">
                          <a:solidFill>
                            <a:schemeClr val="bg1"/>
                          </a:solidFill>
                          <a:effectLst/>
                          <a:latin typeface="Garamond" panose="02020404030301010803" pitchFamily="18" charset="0"/>
                          <a:ea typeface="+mn-ea"/>
                          <a:cs typeface="Calibri" panose="020F0502020204030204" pitchFamily="34" charset="0"/>
                        </a:rPr>
                        <a:t>Aşılama Faaliyetleri</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spcAft>
                          <a:spcPts val="0"/>
                        </a:spcAft>
                      </a:pPr>
                      <a:r>
                        <a:rPr lang="tr-TR" sz="2000" b="1" dirty="0">
                          <a:solidFill>
                            <a:schemeClr val="bg1"/>
                          </a:solidFill>
                          <a:effectLst/>
                          <a:latin typeface="Garamond" panose="02020404030301010803" pitchFamily="18" charset="0"/>
                          <a:cs typeface="Calibri" panose="020F0502020204030204" pitchFamily="34" charset="0"/>
                        </a:rPr>
                        <a:t>Program</a:t>
                      </a:r>
                      <a:endParaRPr lang="tr-TR" sz="2000" b="1" dirty="0">
                        <a:solidFill>
                          <a:schemeClr val="bg1"/>
                        </a:solidFill>
                        <a:effectLst/>
                        <a:latin typeface="Garamond" panose="02020404030301010803" pitchFamily="18" charset="0"/>
                        <a:ea typeface="SimSun" panose="02010600030101010101" pitchFamily="2" charset="-122"/>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spcAft>
                          <a:spcPts val="0"/>
                        </a:spcAft>
                      </a:pPr>
                      <a:r>
                        <a:rPr lang="tr-TR" sz="2000" b="1" dirty="0">
                          <a:solidFill>
                            <a:schemeClr val="bg1"/>
                          </a:solidFill>
                          <a:effectLst/>
                          <a:latin typeface="Garamond" panose="02020404030301010803" pitchFamily="18" charset="0"/>
                          <a:cs typeface="Calibri" panose="020F0502020204030204" pitchFamily="34" charset="0"/>
                        </a:rPr>
                        <a:t>Uygulama</a:t>
                      </a:r>
                      <a:endParaRPr lang="tr-TR" sz="2000" b="1" dirty="0">
                        <a:solidFill>
                          <a:schemeClr val="bg1"/>
                        </a:solidFill>
                        <a:effectLst/>
                        <a:latin typeface="Garamond" panose="02020404030301010803" pitchFamily="18" charset="0"/>
                        <a:ea typeface="SimSun" panose="02010600030101010101" pitchFamily="2" charset="-122"/>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spcAft>
                          <a:spcPts val="0"/>
                        </a:spcAft>
                      </a:pPr>
                      <a:r>
                        <a:rPr lang="tr-TR" sz="2000" b="1" dirty="0">
                          <a:solidFill>
                            <a:schemeClr val="bg1"/>
                          </a:solidFill>
                          <a:effectLst/>
                          <a:latin typeface="Garamond" panose="02020404030301010803" pitchFamily="18" charset="0"/>
                          <a:cs typeface="Calibri" panose="020F0502020204030204" pitchFamily="34" charset="0"/>
                        </a:rPr>
                        <a:t>Oran %</a:t>
                      </a:r>
                      <a:endParaRPr lang="tr-TR" sz="2000" b="1" dirty="0">
                        <a:solidFill>
                          <a:schemeClr val="bg1"/>
                        </a:solidFill>
                        <a:effectLst/>
                        <a:latin typeface="Garamond" panose="02020404030301010803" pitchFamily="18" charset="0"/>
                        <a:ea typeface="SimSun" panose="02010600030101010101" pitchFamily="2" charset="-122"/>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3221918105"/>
                  </a:ext>
                </a:extLst>
              </a:tr>
              <a:tr h="466780">
                <a:tc>
                  <a:txBody>
                    <a:bodyPr/>
                    <a:lstStyle/>
                    <a:p>
                      <a:pPr>
                        <a:spcAft>
                          <a:spcPts val="0"/>
                        </a:spcAft>
                      </a:pPr>
                      <a:r>
                        <a:rPr lang="tr-TR" sz="2000" b="0" dirty="0">
                          <a:solidFill>
                            <a:schemeClr val="tx1"/>
                          </a:solidFill>
                          <a:effectLst/>
                          <a:latin typeface="Garamond" panose="02020404030301010803" pitchFamily="18" charset="0"/>
                          <a:cs typeface="Calibri" panose="020F0502020204030204" pitchFamily="34" charset="0"/>
                        </a:rPr>
                        <a:t>Şap Grubu</a:t>
                      </a:r>
                      <a:endParaRPr lang="tr-TR" sz="2000" b="0" dirty="0">
                        <a:solidFill>
                          <a:schemeClr val="tx1"/>
                        </a:solidFill>
                        <a:effectLst/>
                        <a:latin typeface="Garamond" panose="02020404030301010803" pitchFamily="18" charset="0"/>
                        <a:ea typeface="SimSun" panose="02010600030101010101" pitchFamily="2" charset="-122"/>
                        <a:cs typeface="Calibri" panose="020F0502020204030204" pitchFamily="34" charset="0"/>
                      </a:endParaRP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123.370</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100.129</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tr-TR" sz="2000" b="0" dirty="0">
                          <a:solidFill>
                            <a:schemeClr val="tx1"/>
                          </a:solidFill>
                          <a:latin typeface="Garamond" panose="02020404030301010803" pitchFamily="18" charset="0"/>
                          <a:cs typeface="Calibri" panose="020F0502020204030204" pitchFamily="34" charset="0"/>
                        </a:rPr>
                        <a:t>81,16</a:t>
                      </a:r>
                    </a:p>
                  </a:txBody>
                  <a:tcPr marL="44455" marR="44455"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1486265"/>
                  </a:ext>
                </a:extLst>
              </a:tr>
              <a:tr h="466780">
                <a:tc>
                  <a:txBody>
                    <a:bodyPr/>
                    <a:lstStyle/>
                    <a:p>
                      <a:pPr>
                        <a:spcAft>
                          <a:spcPts val="0"/>
                        </a:spcAft>
                      </a:pPr>
                      <a:r>
                        <a:rPr lang="tr-TR" sz="2000" b="0" dirty="0">
                          <a:solidFill>
                            <a:schemeClr val="tx1"/>
                          </a:solidFill>
                          <a:effectLst/>
                          <a:latin typeface="Garamond" panose="02020404030301010803" pitchFamily="18" charset="0"/>
                          <a:cs typeface="Calibri" panose="020F0502020204030204" pitchFamily="34" charset="0"/>
                        </a:rPr>
                        <a:t>Sığır </a:t>
                      </a:r>
                      <a:r>
                        <a:rPr lang="tr-TR" sz="2000" b="0" dirty="0" err="1">
                          <a:solidFill>
                            <a:schemeClr val="tx1"/>
                          </a:solidFill>
                          <a:effectLst/>
                          <a:latin typeface="Garamond" panose="02020404030301010803" pitchFamily="18" charset="0"/>
                          <a:cs typeface="Calibri" panose="020F0502020204030204" pitchFamily="34" charset="0"/>
                        </a:rPr>
                        <a:t>Brusellozu</a:t>
                      </a:r>
                      <a:endParaRPr lang="tr-TR" sz="2000" b="0" dirty="0">
                        <a:solidFill>
                          <a:schemeClr val="tx1"/>
                        </a:solidFill>
                        <a:effectLst/>
                        <a:latin typeface="Garamond" panose="02020404030301010803" pitchFamily="18" charset="0"/>
                        <a:ea typeface="SimSun" panose="02010600030101010101" pitchFamily="2" charset="-122"/>
                        <a:cs typeface="Calibri" panose="020F0502020204030204" pitchFamily="34" charset="0"/>
                      </a:endParaRP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48.420</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24.084</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tr-TR" sz="2000" b="0" dirty="0">
                          <a:solidFill>
                            <a:schemeClr val="tx1"/>
                          </a:solidFill>
                          <a:latin typeface="Garamond" panose="02020404030301010803" pitchFamily="18" charset="0"/>
                          <a:cs typeface="Calibri" panose="020F0502020204030204" pitchFamily="34" charset="0"/>
                        </a:rPr>
                        <a:t>48,74</a:t>
                      </a:r>
                    </a:p>
                  </a:txBody>
                  <a:tcPr marL="44455" marR="44455"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1924891"/>
                  </a:ext>
                </a:extLst>
              </a:tr>
              <a:tr h="466780">
                <a:tc>
                  <a:txBody>
                    <a:bodyPr/>
                    <a:lstStyle/>
                    <a:p>
                      <a:pPr>
                        <a:spcAft>
                          <a:spcPts val="0"/>
                        </a:spcAft>
                      </a:pPr>
                      <a:r>
                        <a:rPr lang="tr-TR" sz="2000" b="0" dirty="0">
                          <a:solidFill>
                            <a:schemeClr val="tx1"/>
                          </a:solidFill>
                          <a:effectLst/>
                          <a:latin typeface="Garamond" panose="02020404030301010803" pitchFamily="18" charset="0"/>
                          <a:cs typeface="Calibri" panose="020F0502020204030204" pitchFamily="34" charset="0"/>
                        </a:rPr>
                        <a:t>Koyun Keçi </a:t>
                      </a:r>
                      <a:r>
                        <a:rPr lang="tr-TR" sz="2000" b="0" dirty="0" err="1">
                          <a:solidFill>
                            <a:schemeClr val="tx1"/>
                          </a:solidFill>
                          <a:effectLst/>
                          <a:latin typeface="Garamond" panose="02020404030301010803" pitchFamily="18" charset="0"/>
                          <a:cs typeface="Calibri" panose="020F0502020204030204" pitchFamily="34" charset="0"/>
                        </a:rPr>
                        <a:t>Brusellozu</a:t>
                      </a:r>
                      <a:endParaRPr lang="tr-TR" sz="2000" b="0" dirty="0">
                        <a:solidFill>
                          <a:schemeClr val="tx1"/>
                        </a:solidFill>
                        <a:effectLst/>
                        <a:latin typeface="Garamond" panose="02020404030301010803" pitchFamily="18" charset="0"/>
                        <a:ea typeface="SimSun" panose="02010600030101010101" pitchFamily="2" charset="-122"/>
                        <a:cs typeface="Calibri" panose="020F0502020204030204" pitchFamily="34" charset="0"/>
                      </a:endParaRP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41.095</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27.585</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tr-TR" sz="2000" b="0" dirty="0">
                          <a:solidFill>
                            <a:schemeClr val="tx1"/>
                          </a:solidFill>
                          <a:latin typeface="Garamond" panose="02020404030301010803" pitchFamily="18" charset="0"/>
                          <a:cs typeface="Calibri" panose="020F0502020204030204" pitchFamily="34" charset="0"/>
                        </a:rPr>
                        <a:t>67,12</a:t>
                      </a:r>
                    </a:p>
                  </a:txBody>
                  <a:tcPr marL="44455" marR="44455"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79844332"/>
                  </a:ext>
                </a:extLst>
              </a:tr>
              <a:tr h="466780">
                <a:tc>
                  <a:txBody>
                    <a:bodyPr/>
                    <a:lstStyle/>
                    <a:p>
                      <a:pPr>
                        <a:spcAft>
                          <a:spcPts val="0"/>
                        </a:spcAft>
                      </a:pPr>
                      <a:r>
                        <a:rPr lang="tr-TR" sz="2000" b="0" dirty="0">
                          <a:solidFill>
                            <a:schemeClr val="tx1"/>
                          </a:solidFill>
                          <a:effectLst/>
                          <a:latin typeface="Garamond" panose="02020404030301010803" pitchFamily="18" charset="0"/>
                          <a:ea typeface="SimSun" panose="02010600030101010101" pitchFamily="2" charset="-122"/>
                          <a:cs typeface="Calibri" panose="020F0502020204030204" pitchFamily="34" charset="0"/>
                        </a:rPr>
                        <a:t>Koyun Keçi Vebası</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82.190</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53.019</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tr-TR" sz="2000" b="0" dirty="0">
                          <a:solidFill>
                            <a:schemeClr val="tx1"/>
                          </a:solidFill>
                          <a:latin typeface="Garamond" panose="02020404030301010803" pitchFamily="18" charset="0"/>
                          <a:cs typeface="Calibri" panose="020F0502020204030204" pitchFamily="34" charset="0"/>
                        </a:rPr>
                        <a:t>64,51</a:t>
                      </a:r>
                    </a:p>
                  </a:txBody>
                  <a:tcPr marL="44455" marR="44455"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0480575"/>
                  </a:ext>
                </a:extLst>
              </a:tr>
              <a:tr h="466780">
                <a:tc>
                  <a:txBody>
                    <a:bodyPr/>
                    <a:lstStyle/>
                    <a:p>
                      <a:pPr>
                        <a:spcAft>
                          <a:spcPts val="0"/>
                        </a:spcAft>
                      </a:pPr>
                      <a:r>
                        <a:rPr lang="tr-TR" sz="2000" b="0" dirty="0">
                          <a:solidFill>
                            <a:schemeClr val="tx1"/>
                          </a:solidFill>
                          <a:effectLst/>
                          <a:latin typeface="Garamond" panose="02020404030301010803" pitchFamily="18" charset="0"/>
                          <a:ea typeface="SimSun" panose="02010600030101010101" pitchFamily="2" charset="-122"/>
                          <a:cs typeface="Calibri" panose="020F0502020204030204" pitchFamily="34" charset="0"/>
                        </a:rPr>
                        <a:t>Kuduz</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2.140</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926</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tr-TR" sz="2000" b="0" dirty="0">
                          <a:solidFill>
                            <a:schemeClr val="tx1"/>
                          </a:solidFill>
                          <a:latin typeface="Garamond" panose="02020404030301010803" pitchFamily="18" charset="0"/>
                          <a:cs typeface="Calibri" panose="020F0502020204030204" pitchFamily="34" charset="0"/>
                        </a:rPr>
                        <a:t>43,27</a:t>
                      </a:r>
                    </a:p>
                  </a:txBody>
                  <a:tcPr marL="44455" marR="44455"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85718652"/>
                  </a:ext>
                </a:extLst>
              </a:tr>
              <a:tr h="466780">
                <a:tc>
                  <a:txBody>
                    <a:bodyPr/>
                    <a:lstStyle/>
                    <a:p>
                      <a:pPr>
                        <a:spcAft>
                          <a:spcPts val="0"/>
                        </a:spcAft>
                      </a:pPr>
                      <a:r>
                        <a:rPr lang="tr-TR" sz="2000" b="0" dirty="0">
                          <a:solidFill>
                            <a:schemeClr val="tx1"/>
                          </a:solidFill>
                          <a:effectLst/>
                          <a:latin typeface="Garamond" panose="02020404030301010803" pitchFamily="18" charset="0"/>
                          <a:ea typeface="SimSun" panose="02010600030101010101" pitchFamily="2" charset="-122"/>
                          <a:cs typeface="Calibri" panose="020F0502020204030204" pitchFamily="34" charset="0"/>
                        </a:rPr>
                        <a:t>Koyun-Keçi Çiçek</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208.260</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spcAft>
                          <a:spcPts val="0"/>
                        </a:spcAft>
                      </a:pPr>
                      <a:r>
                        <a:rPr lang="tr-TR" sz="2000" b="0" dirty="0">
                          <a:solidFill>
                            <a:schemeClr val="tx1"/>
                          </a:solidFill>
                          <a:latin typeface="Garamond" panose="02020404030301010803" pitchFamily="18" charset="0"/>
                          <a:cs typeface="Calibri" panose="020F0502020204030204" pitchFamily="34" charset="0"/>
                        </a:rPr>
                        <a:t>106.814</a:t>
                      </a:r>
                    </a:p>
                  </a:txBody>
                  <a:tcPr marL="44455" marR="540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tr-TR" sz="2000" b="0" dirty="0">
                          <a:solidFill>
                            <a:schemeClr val="tx1"/>
                          </a:solidFill>
                          <a:latin typeface="Garamond" panose="02020404030301010803" pitchFamily="18" charset="0"/>
                          <a:cs typeface="Calibri" panose="020F0502020204030204" pitchFamily="34" charset="0"/>
                        </a:rPr>
                        <a:t>51,29</a:t>
                      </a:r>
                    </a:p>
                  </a:txBody>
                  <a:tcPr marL="44455" marR="44455"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5570769"/>
                  </a:ext>
                </a:extLst>
              </a:tr>
            </a:tbl>
          </a:graphicData>
        </a:graphic>
      </p:graphicFrame>
      <p:sp>
        <p:nvSpPr>
          <p:cNvPr id="10" name="Metin kutusu 9">
            <a:extLst>
              <a:ext uri="{FF2B5EF4-FFF2-40B4-BE49-F238E27FC236}">
                <a16:creationId xmlns:a16="http://schemas.microsoft.com/office/drawing/2014/main" id="{CC57756D-802E-4089-97D4-E2922D9F7C55}"/>
              </a:ext>
            </a:extLst>
          </p:cNvPr>
          <p:cNvSpPr txBox="1"/>
          <p:nvPr/>
        </p:nvSpPr>
        <p:spPr>
          <a:xfrm>
            <a:off x="10284823" y="1839099"/>
            <a:ext cx="750526" cy="400110"/>
          </a:xfrm>
          <a:prstGeom prst="rect">
            <a:avLst/>
          </a:prstGeom>
          <a:noFill/>
        </p:spPr>
        <p:txBody>
          <a:bodyPr wrap="none" rtlCol="0">
            <a:spAutoFit/>
          </a:bodyPr>
          <a:lstStyle/>
          <a:p>
            <a:r>
              <a:rPr lang="tr-TR" sz="2000" dirty="0">
                <a:latin typeface="Garamond" panose="02020404030301010803" pitchFamily="18" charset="0"/>
              </a:rPr>
              <a:t>(adet)</a:t>
            </a:r>
          </a:p>
        </p:txBody>
      </p:sp>
      <p:sp>
        <p:nvSpPr>
          <p:cNvPr id="2" name="Unvan 1">
            <a:extLst>
              <a:ext uri="{FF2B5EF4-FFF2-40B4-BE49-F238E27FC236}">
                <a16:creationId xmlns:a16="http://schemas.microsoft.com/office/drawing/2014/main" id="{CCFDEB54-2FCE-0957-9F7D-7A974B1EBC0E}"/>
              </a:ext>
            </a:extLst>
          </p:cNvPr>
          <p:cNvSpPr txBox="1">
            <a:spLocks/>
          </p:cNvSpPr>
          <p:nvPr/>
        </p:nvSpPr>
        <p:spPr>
          <a:xfrm>
            <a:off x="681440" y="1304130"/>
            <a:ext cx="650557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Hayvan Sağlığı Çalışmaları</a:t>
            </a:r>
          </a:p>
        </p:txBody>
      </p:sp>
    </p:spTree>
    <p:extLst>
      <p:ext uri="{BB962C8B-B14F-4D97-AF65-F5344CB8AC3E}">
        <p14:creationId xmlns:p14="http://schemas.microsoft.com/office/powerpoint/2010/main" val="2788677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38200" y="1400438"/>
            <a:ext cx="105156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Su Ürünleri Yetiştiricilik Üretimi</a:t>
            </a:r>
          </a:p>
        </p:txBody>
      </p:sp>
      <p:sp>
        <p:nvSpPr>
          <p:cNvPr id="7" name="İçerik Yer Tutucusu 2">
            <a:extLst>
              <a:ext uri="{FF2B5EF4-FFF2-40B4-BE49-F238E27FC236}">
                <a16:creationId xmlns:a16="http://schemas.microsoft.com/office/drawing/2014/main" id="{5AF0934E-1CDA-7EAB-460B-5CEC393885D2}"/>
              </a:ext>
            </a:extLst>
          </p:cNvPr>
          <p:cNvSpPr txBox="1">
            <a:spLocks/>
          </p:cNvSpPr>
          <p:nvPr/>
        </p:nvSpPr>
        <p:spPr>
          <a:xfrm>
            <a:off x="322489" y="2021680"/>
            <a:ext cx="11136086" cy="4153855"/>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sz="1600" dirty="0">
              <a:latin typeface="Garamond" panose="02020404030301010803" pitchFamily="18" charset="0"/>
            </a:endParaRPr>
          </a:p>
          <a:p>
            <a:r>
              <a:rPr lang="tr-TR" dirty="0">
                <a:latin typeface="Garamond" panose="02020404030301010803" pitchFamily="18" charset="0"/>
              </a:rPr>
              <a:t>İlimizde yıllık su ürünleri üretim miktarı 26 ton/</a:t>
            </a:r>
            <a:r>
              <a:rPr lang="tr-TR" dirty="0" err="1">
                <a:latin typeface="Garamond" panose="02020404030301010803" pitchFamily="18" charset="0"/>
              </a:rPr>
              <a:t>yıl’dır</a:t>
            </a:r>
            <a:r>
              <a:rPr lang="tr-TR" dirty="0">
                <a:latin typeface="Garamond" panose="02020404030301010803" pitchFamily="18" charset="0"/>
              </a:rPr>
              <a:t>.</a:t>
            </a:r>
          </a:p>
          <a:p>
            <a:r>
              <a:rPr lang="tr-TR" dirty="0" err="1">
                <a:latin typeface="Garamond" panose="02020404030301010803" pitchFamily="18" charset="0"/>
              </a:rPr>
              <a:t>Balıklandırma</a:t>
            </a:r>
            <a:r>
              <a:rPr lang="tr-TR" dirty="0">
                <a:latin typeface="Garamond" panose="02020404030301010803" pitchFamily="18" charset="0"/>
              </a:rPr>
              <a:t> Düziçi </a:t>
            </a:r>
            <a:r>
              <a:rPr lang="tr-TR" dirty="0" err="1">
                <a:latin typeface="Garamond" panose="02020404030301010803" pitchFamily="18" charset="0"/>
              </a:rPr>
              <a:t>Karacaören</a:t>
            </a:r>
            <a:r>
              <a:rPr lang="tr-TR" dirty="0">
                <a:latin typeface="Garamond" panose="02020404030301010803" pitchFamily="18" charset="0"/>
              </a:rPr>
              <a:t> </a:t>
            </a:r>
            <a:r>
              <a:rPr lang="tr-TR" dirty="0" err="1">
                <a:latin typeface="Garamond" panose="02020404030301010803" pitchFamily="18" charset="0"/>
              </a:rPr>
              <a:t>göletine</a:t>
            </a:r>
            <a:r>
              <a:rPr lang="tr-TR" dirty="0">
                <a:latin typeface="Garamond" panose="02020404030301010803" pitchFamily="18" charset="0"/>
              </a:rPr>
              <a:t> 5000 adet ve </a:t>
            </a:r>
            <a:r>
              <a:rPr lang="tr-TR" dirty="0" err="1">
                <a:latin typeface="Garamond" panose="02020404030301010803" pitchFamily="18" charset="0"/>
              </a:rPr>
              <a:t>Hasanbeyli</a:t>
            </a:r>
            <a:r>
              <a:rPr lang="tr-TR" dirty="0">
                <a:latin typeface="Garamond" panose="02020404030301010803" pitchFamily="18" charset="0"/>
              </a:rPr>
              <a:t> Kalecik barajına 174.600 adet olmak üzere toplamda 2025 yılında 179.600 adet pullu sazan balıkları ile </a:t>
            </a:r>
            <a:r>
              <a:rPr lang="tr-TR" dirty="0" err="1">
                <a:latin typeface="Garamond" panose="02020404030301010803" pitchFamily="18" charset="0"/>
              </a:rPr>
              <a:t>balıklandırılmıştır</a:t>
            </a:r>
            <a:r>
              <a:rPr lang="tr-TR" dirty="0">
                <a:latin typeface="Garamond" panose="02020404030301010803" pitchFamily="18" charset="0"/>
              </a:rPr>
              <a:t>.</a:t>
            </a:r>
          </a:p>
          <a:p>
            <a:r>
              <a:rPr lang="tr-TR" dirty="0">
                <a:latin typeface="Garamond" panose="02020404030301010803" pitchFamily="18" charset="0"/>
              </a:rPr>
              <a:t>İlimizde 4 adet su ürünleri yetiştiricilik tesisi bulunmaktadır.</a:t>
            </a:r>
          </a:p>
        </p:txBody>
      </p:sp>
    </p:spTree>
    <p:extLst>
      <p:ext uri="{BB962C8B-B14F-4D97-AF65-F5344CB8AC3E}">
        <p14:creationId xmlns:p14="http://schemas.microsoft.com/office/powerpoint/2010/main" val="1505626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531224" y="1364487"/>
            <a:ext cx="10336802"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Su Ürünleri Üretimi (ton)</a:t>
            </a:r>
          </a:p>
        </p:txBody>
      </p:sp>
      <p:graphicFrame>
        <p:nvGraphicFramePr>
          <p:cNvPr id="8" name="Tablo 7">
            <a:extLst>
              <a:ext uri="{FF2B5EF4-FFF2-40B4-BE49-F238E27FC236}">
                <a16:creationId xmlns:a16="http://schemas.microsoft.com/office/drawing/2014/main" id="{DF5EF5C6-F7EC-423C-9E1D-27A87F23B11B}"/>
              </a:ext>
            </a:extLst>
          </p:cNvPr>
          <p:cNvGraphicFramePr>
            <a:graphicFrameLocks noGrp="1"/>
          </p:cNvGraphicFramePr>
          <p:nvPr>
            <p:extLst>
              <p:ext uri="{D42A27DB-BD31-4B8C-83A1-F6EECF244321}">
                <p14:modId xmlns:p14="http://schemas.microsoft.com/office/powerpoint/2010/main" val="3010223854"/>
              </p:ext>
            </p:extLst>
          </p:nvPr>
        </p:nvGraphicFramePr>
        <p:xfrm>
          <a:off x="7507928" y="2168840"/>
          <a:ext cx="4171405" cy="3692622"/>
        </p:xfrm>
        <a:graphic>
          <a:graphicData uri="http://schemas.openxmlformats.org/drawingml/2006/table">
            <a:tbl>
              <a:tblPr>
                <a:tableStyleId>{5C22544A-7EE6-4342-B048-85BDC9FD1C3A}</a:tableStyleId>
              </a:tblPr>
              <a:tblGrid>
                <a:gridCol w="2667868">
                  <a:extLst>
                    <a:ext uri="{9D8B030D-6E8A-4147-A177-3AD203B41FA5}">
                      <a16:colId xmlns:a16="http://schemas.microsoft.com/office/drawing/2014/main" val="1469330463"/>
                    </a:ext>
                  </a:extLst>
                </a:gridCol>
                <a:gridCol w="1503537">
                  <a:extLst>
                    <a:ext uri="{9D8B030D-6E8A-4147-A177-3AD203B41FA5}">
                      <a16:colId xmlns:a16="http://schemas.microsoft.com/office/drawing/2014/main" val="2043379069"/>
                    </a:ext>
                  </a:extLst>
                </a:gridCol>
              </a:tblGrid>
              <a:tr h="658057">
                <a:tc>
                  <a:txBody>
                    <a:bodyPr/>
                    <a:lstStyle/>
                    <a:p>
                      <a:pPr algn="l" fontAlgn="ctr"/>
                      <a:r>
                        <a:rPr lang="tr-TR" sz="2000" b="1" i="0" u="none" strike="noStrike" dirty="0">
                          <a:solidFill>
                            <a:schemeClr val="bg1"/>
                          </a:solidFill>
                          <a:effectLst/>
                          <a:latin typeface="Garamond" panose="02020404030301010803" pitchFamily="18" charset="0"/>
                          <a:cs typeface="ARIAL" panose="020B0604020202020204" pitchFamily="34" charset="0"/>
                        </a:rPr>
                        <a:t>Su Ürünleri</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b="1" i="0" u="none" strike="noStrike" dirty="0">
                          <a:solidFill>
                            <a:schemeClr val="bg1"/>
                          </a:solidFill>
                          <a:effectLst/>
                          <a:latin typeface="Garamond" panose="02020404030301010803" pitchFamily="18" charset="0"/>
                          <a:cs typeface="ARIAL" panose="020B0604020202020204" pitchFamily="34" charset="0"/>
                        </a:rPr>
                        <a:t>2025 </a:t>
                      </a:r>
                    </a:p>
                    <a:p>
                      <a:pPr algn="ctr" fontAlgn="ctr"/>
                      <a:r>
                        <a:rPr lang="tr-TR" sz="2000" b="1" i="0" u="none" strike="noStrike" dirty="0">
                          <a:solidFill>
                            <a:schemeClr val="bg1"/>
                          </a:solidFill>
                          <a:effectLst/>
                          <a:latin typeface="Garamond" panose="02020404030301010803" pitchFamily="18" charset="0"/>
                          <a:cs typeface="ARIAL" panose="020B0604020202020204" pitchFamily="34" charset="0"/>
                        </a:rPr>
                        <a:t>(adet)</a:t>
                      </a:r>
                    </a:p>
                  </a:txBody>
                  <a:tcPr marL="4658"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598503">
                <a:tc>
                  <a:txBody>
                    <a:bodyPr/>
                    <a:lstStyle/>
                    <a:p>
                      <a:pPr algn="l" fontAlgn="b"/>
                      <a:r>
                        <a:rPr lang="tr-TR" sz="2000" b="0" i="0" u="none" strike="noStrike" dirty="0">
                          <a:solidFill>
                            <a:srgbClr val="000000"/>
                          </a:solidFill>
                          <a:effectLst/>
                          <a:latin typeface="Garamond" panose="02020404030301010803" pitchFamily="18" charset="0"/>
                        </a:rPr>
                        <a:t>Yetiştirici</a:t>
                      </a:r>
                      <a:r>
                        <a:rPr lang="tr-TR" sz="2000" b="0" i="0" u="none" strike="noStrike" baseline="0" dirty="0">
                          <a:solidFill>
                            <a:srgbClr val="000000"/>
                          </a:solidFill>
                          <a:effectLst/>
                          <a:latin typeface="Garamond" panose="02020404030301010803" pitchFamily="18" charset="0"/>
                        </a:rPr>
                        <a:t> </a:t>
                      </a:r>
                      <a:r>
                        <a:rPr lang="tr-TR" sz="2000" b="0" i="0" u="none" strike="noStrike" dirty="0">
                          <a:solidFill>
                            <a:srgbClr val="000000"/>
                          </a:solidFill>
                          <a:effectLst/>
                          <a:latin typeface="Garamond" panose="02020404030301010803" pitchFamily="18" charset="0"/>
                        </a:rPr>
                        <a:t>Tesis Sayısı</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endParaRPr lang="tr-TR" sz="2000" b="0" i="0" u="none" strike="noStrike" dirty="0">
                        <a:solidFill>
                          <a:srgbClr val="000000"/>
                        </a:solidFill>
                        <a:effectLst/>
                        <a:latin typeface="Garamond" panose="02020404030301010803" pitchFamily="18" charset="0"/>
                      </a:endParaRPr>
                    </a:p>
                    <a:p>
                      <a:pPr algn="r" fontAlgn="b"/>
                      <a:r>
                        <a:rPr lang="tr-TR" sz="2000" b="0" i="0" u="none" strike="noStrike" dirty="0">
                          <a:solidFill>
                            <a:srgbClr val="000000"/>
                          </a:solidFill>
                          <a:effectLst/>
                          <a:latin typeface="Garamond" panose="02020404030301010803" pitchFamily="18" charset="0"/>
                        </a:rPr>
                        <a:t>4</a:t>
                      </a:r>
                    </a:p>
                  </a:txBody>
                  <a:tcPr marL="9525" marR="46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4308221"/>
                  </a:ext>
                </a:extLst>
              </a:tr>
              <a:tr h="598503">
                <a:tc>
                  <a:txBody>
                    <a:bodyPr/>
                    <a:lstStyle/>
                    <a:p>
                      <a:pPr algn="l" fontAlgn="b"/>
                      <a:r>
                        <a:rPr lang="tr-TR" sz="2000" b="0" i="0" u="none" strike="noStrike" dirty="0">
                          <a:solidFill>
                            <a:srgbClr val="000000"/>
                          </a:solidFill>
                          <a:effectLst/>
                          <a:latin typeface="Garamond" panose="02020404030301010803" pitchFamily="18" charset="0"/>
                        </a:rPr>
                        <a:t>Kontrol Teknesi Sayısı</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tr-TR" sz="2000" b="0" i="0" u="none" strike="noStrike" dirty="0">
                          <a:solidFill>
                            <a:srgbClr val="000000"/>
                          </a:solidFill>
                          <a:effectLst/>
                          <a:latin typeface="Garamond" panose="02020404030301010803" pitchFamily="18" charset="0"/>
                        </a:rPr>
                        <a:t>1</a:t>
                      </a:r>
                    </a:p>
                  </a:txBody>
                  <a:tcPr marL="9525" marR="46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845191"/>
                  </a:ext>
                </a:extLst>
              </a:tr>
              <a:tr h="619931">
                <a:tc>
                  <a:txBody>
                    <a:bodyPr/>
                    <a:lstStyle/>
                    <a:p>
                      <a:pPr algn="l" fontAlgn="b"/>
                      <a:r>
                        <a:rPr lang="tr-TR" sz="2000" b="0" i="0" u="none" strike="noStrike" dirty="0">
                          <a:solidFill>
                            <a:srgbClr val="000000"/>
                          </a:solidFill>
                          <a:effectLst/>
                          <a:latin typeface="Garamond" panose="02020404030301010803" pitchFamily="18" charset="0"/>
                        </a:rPr>
                        <a:t>Su Ürünleri Kooperatifi</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tr-TR" sz="2000" b="0" i="0" u="none" strike="noStrike" dirty="0">
                          <a:solidFill>
                            <a:srgbClr val="000000"/>
                          </a:solidFill>
                          <a:effectLst/>
                          <a:latin typeface="Garamond" panose="02020404030301010803" pitchFamily="18" charset="0"/>
                        </a:rPr>
                        <a:t>1</a:t>
                      </a:r>
                    </a:p>
                  </a:txBody>
                  <a:tcPr marL="9525" marR="46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1360467"/>
                  </a:ext>
                </a:extLst>
              </a:tr>
              <a:tr h="598503">
                <a:tc>
                  <a:txBody>
                    <a:bodyPr/>
                    <a:lstStyle/>
                    <a:p>
                      <a:pPr algn="l" fontAlgn="b"/>
                      <a:r>
                        <a:rPr lang="tr-TR" sz="2000" b="0" i="0" u="none" strike="noStrike" dirty="0">
                          <a:solidFill>
                            <a:srgbClr val="000000"/>
                          </a:solidFill>
                          <a:effectLst/>
                          <a:latin typeface="Garamond" panose="02020404030301010803" pitchFamily="18" charset="0"/>
                        </a:rPr>
                        <a:t>Balıkçı Gemisi Sayısı</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tr-TR" sz="2000" b="0" i="0" u="none" strike="noStrike" dirty="0">
                          <a:solidFill>
                            <a:srgbClr val="000000"/>
                          </a:solidFill>
                          <a:effectLst/>
                          <a:latin typeface="Garamond" panose="02020404030301010803" pitchFamily="18" charset="0"/>
                        </a:rPr>
                        <a:t>15</a:t>
                      </a:r>
                    </a:p>
                  </a:txBody>
                  <a:tcPr marL="9525" marR="46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7308332"/>
                  </a:ext>
                </a:extLst>
              </a:tr>
              <a:tr h="598503">
                <a:tc>
                  <a:txBody>
                    <a:bodyPr/>
                    <a:lstStyle/>
                    <a:p>
                      <a:pPr algn="l" fontAlgn="b"/>
                      <a:r>
                        <a:rPr lang="tr-TR" sz="2000" b="0" i="0" u="none" strike="noStrike" dirty="0">
                          <a:solidFill>
                            <a:srgbClr val="000000"/>
                          </a:solidFill>
                          <a:effectLst/>
                          <a:latin typeface="Garamond" panose="02020404030301010803" pitchFamily="18" charset="0"/>
                        </a:rPr>
                        <a:t>….</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endParaRPr lang="tr-TR" sz="2000" b="0" i="0" u="none" strike="noStrike" dirty="0">
                        <a:solidFill>
                          <a:srgbClr val="000000"/>
                        </a:solidFill>
                        <a:effectLst/>
                        <a:latin typeface="Garamond" panose="02020404030301010803" pitchFamily="18" charset="0"/>
                      </a:endParaRPr>
                    </a:p>
                  </a:txBody>
                  <a:tcPr marL="9525" marR="46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50162193"/>
                  </a:ext>
                </a:extLst>
              </a:tr>
            </a:tbl>
          </a:graphicData>
        </a:graphic>
      </p:graphicFrame>
      <p:sp>
        <p:nvSpPr>
          <p:cNvPr id="10" name="Dikdörtgen 9"/>
          <p:cNvSpPr/>
          <p:nvPr/>
        </p:nvSpPr>
        <p:spPr>
          <a:xfrm>
            <a:off x="531223" y="6103575"/>
            <a:ext cx="2763536" cy="307777"/>
          </a:xfrm>
          <a:prstGeom prst="rect">
            <a:avLst/>
          </a:prstGeom>
        </p:spPr>
        <p:txBody>
          <a:bodyPr wrap="square">
            <a:spAutoFit/>
          </a:bodyPr>
          <a:lstStyle/>
          <a:p>
            <a:r>
              <a:rPr lang="tr-TR" sz="1400" dirty="0">
                <a:latin typeface="Garamond" panose="02020404030301010803" pitchFamily="18" charset="0"/>
              </a:rPr>
              <a:t>Kaynak: TÜİK</a:t>
            </a:r>
            <a:endParaRPr lang="tr-TR" sz="1400" dirty="0"/>
          </a:p>
        </p:txBody>
      </p:sp>
      <p:graphicFrame>
        <p:nvGraphicFramePr>
          <p:cNvPr id="2" name="Tablo 1">
            <a:extLst>
              <a:ext uri="{FF2B5EF4-FFF2-40B4-BE49-F238E27FC236}">
                <a16:creationId xmlns:a16="http://schemas.microsoft.com/office/drawing/2014/main" id="{A53F48CE-A535-A77D-565F-B606D4C2C53F}"/>
              </a:ext>
            </a:extLst>
          </p:cNvPr>
          <p:cNvGraphicFramePr>
            <a:graphicFrameLocks noGrp="1"/>
          </p:cNvGraphicFramePr>
          <p:nvPr>
            <p:extLst>
              <p:ext uri="{D42A27DB-BD31-4B8C-83A1-F6EECF244321}">
                <p14:modId xmlns:p14="http://schemas.microsoft.com/office/powerpoint/2010/main" val="2336857677"/>
              </p:ext>
            </p:extLst>
          </p:nvPr>
        </p:nvGraphicFramePr>
        <p:xfrm>
          <a:off x="553250" y="2168840"/>
          <a:ext cx="5463269" cy="3671999"/>
        </p:xfrm>
        <a:graphic>
          <a:graphicData uri="http://schemas.openxmlformats.org/drawingml/2006/table">
            <a:tbl>
              <a:tblPr/>
              <a:tblGrid>
                <a:gridCol w="1515153">
                  <a:extLst>
                    <a:ext uri="{9D8B030D-6E8A-4147-A177-3AD203B41FA5}">
                      <a16:colId xmlns:a16="http://schemas.microsoft.com/office/drawing/2014/main" val="3431903078"/>
                    </a:ext>
                  </a:extLst>
                </a:gridCol>
                <a:gridCol w="987029">
                  <a:extLst>
                    <a:ext uri="{9D8B030D-6E8A-4147-A177-3AD203B41FA5}">
                      <a16:colId xmlns:a16="http://schemas.microsoft.com/office/drawing/2014/main" val="936960940"/>
                    </a:ext>
                  </a:extLst>
                </a:gridCol>
                <a:gridCol w="987029">
                  <a:extLst>
                    <a:ext uri="{9D8B030D-6E8A-4147-A177-3AD203B41FA5}">
                      <a16:colId xmlns:a16="http://schemas.microsoft.com/office/drawing/2014/main" val="614106974"/>
                    </a:ext>
                  </a:extLst>
                </a:gridCol>
                <a:gridCol w="987029">
                  <a:extLst>
                    <a:ext uri="{9D8B030D-6E8A-4147-A177-3AD203B41FA5}">
                      <a16:colId xmlns:a16="http://schemas.microsoft.com/office/drawing/2014/main" val="3904425720"/>
                    </a:ext>
                  </a:extLst>
                </a:gridCol>
                <a:gridCol w="987029">
                  <a:extLst>
                    <a:ext uri="{9D8B030D-6E8A-4147-A177-3AD203B41FA5}">
                      <a16:colId xmlns:a16="http://schemas.microsoft.com/office/drawing/2014/main" val="357536374"/>
                    </a:ext>
                  </a:extLst>
                </a:gridCol>
              </a:tblGrid>
              <a:tr h="659822">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Üretim</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2000" b="1" i="0" u="none" strike="noStrike" kern="1200" dirty="0">
                          <a:solidFill>
                            <a:srgbClr val="FFFFFF"/>
                          </a:solidFill>
                          <a:effectLst/>
                          <a:latin typeface="Garamond" panose="02020404030301010803" pitchFamily="18" charset="0"/>
                          <a:ea typeface="+mn-ea"/>
                          <a:cs typeface="+mn-cs"/>
                        </a:rPr>
                        <a:t>2002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2025 ilk </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914536091"/>
                  </a:ext>
                </a:extLst>
              </a:tr>
              <a:tr h="100405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b="0" i="0" u="none" strike="noStrike" dirty="0">
                          <a:solidFill>
                            <a:srgbClr val="000000"/>
                          </a:solidFill>
                          <a:effectLst/>
                          <a:latin typeface="Garamond" panose="02020404030301010803" pitchFamily="18" charset="0"/>
                        </a:rPr>
                        <a:t>Avcılık (Deniz/</a:t>
                      </a:r>
                      <a:r>
                        <a:rPr lang="tr-TR" sz="2000" b="0" i="0" u="none" strike="noStrike" dirty="0" err="1">
                          <a:solidFill>
                            <a:srgbClr val="000000"/>
                          </a:solidFill>
                          <a:effectLst/>
                          <a:latin typeface="Garamond" panose="02020404030301010803" pitchFamily="18" charset="0"/>
                        </a:rPr>
                        <a:t>İçsu</a:t>
                      </a:r>
                      <a:r>
                        <a:rPr lang="tr-TR" sz="2000" b="0" i="0" u="none" strike="noStrike" dirty="0">
                          <a:solidFill>
                            <a:srgbClr val="000000"/>
                          </a:solidFill>
                          <a:effectLst/>
                          <a:latin typeface="Garamond" panose="02020404030301010803" pitchFamily="18" charset="0"/>
                        </a:rPr>
                        <a:t>)</a:t>
                      </a:r>
                      <a:endParaRPr lang="tr-TR" sz="2000" dirty="0">
                        <a:latin typeface="Garamond" panose="02020404030301010803" pitchFamily="18" charset="0"/>
                      </a:endParaRPr>
                    </a:p>
                  </a:txBody>
                  <a:tcPr marL="28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70582825"/>
                  </a:ext>
                </a:extLst>
              </a:tr>
              <a:tr h="1004059">
                <a:tc>
                  <a:txBody>
                    <a:bodyPr/>
                    <a:lstStyle/>
                    <a:p>
                      <a:pPr algn="l" rtl="0" fontAlgn="ctr"/>
                      <a:r>
                        <a:rPr lang="tr-TR" sz="2000" b="0" i="0" u="none" strike="noStrike" dirty="0">
                          <a:solidFill>
                            <a:srgbClr val="000000"/>
                          </a:solidFill>
                          <a:effectLst/>
                          <a:latin typeface="Garamond" panose="02020404030301010803" pitchFamily="18" charset="0"/>
                          <a:ea typeface="Calibri" panose="020F0502020204030204" pitchFamily="34" charset="0"/>
                        </a:rPr>
                        <a:t>Yetiştiricilik</a:t>
                      </a:r>
                    </a:p>
                    <a:p>
                      <a:pPr algn="l" rtl="0" fontAlgn="ctr"/>
                      <a:r>
                        <a:rPr lang="tr-TR" sz="2000" b="0" i="0" u="none" strike="noStrike" dirty="0">
                          <a:solidFill>
                            <a:srgbClr val="000000"/>
                          </a:solidFill>
                          <a:effectLst/>
                          <a:latin typeface="Garamond" panose="02020404030301010803" pitchFamily="18" charset="0"/>
                        </a:rPr>
                        <a:t>(Deniz/</a:t>
                      </a:r>
                      <a:r>
                        <a:rPr lang="tr-TR" sz="2000" b="0" i="0" u="none" strike="noStrike" dirty="0" err="1">
                          <a:solidFill>
                            <a:srgbClr val="000000"/>
                          </a:solidFill>
                          <a:effectLst/>
                          <a:latin typeface="Garamond" panose="02020404030301010803" pitchFamily="18" charset="0"/>
                        </a:rPr>
                        <a:t>İçsu</a:t>
                      </a:r>
                      <a:r>
                        <a:rPr lang="tr-TR" sz="2000" b="0" i="0" u="none" strike="noStrike" dirty="0">
                          <a:solidFill>
                            <a:srgbClr val="000000"/>
                          </a:solidFill>
                          <a:effectLst/>
                          <a:latin typeface="Garamond" panose="02020404030301010803" pitchFamily="18" charset="0"/>
                        </a:rPr>
                        <a:t>)</a:t>
                      </a:r>
                    </a:p>
                  </a:txBody>
                  <a:tcPr marL="28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1309672"/>
                  </a:ext>
                </a:extLst>
              </a:tr>
              <a:tr h="100405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b="1" i="0" u="none" strike="noStrike" dirty="0">
                          <a:solidFill>
                            <a:srgbClr val="000000"/>
                          </a:solidFill>
                          <a:effectLst/>
                          <a:latin typeface="Garamond" panose="02020404030301010803" pitchFamily="18" charset="0"/>
                        </a:rPr>
                        <a:t>Toplam</a:t>
                      </a:r>
                      <a:endParaRPr lang="tr-TR" sz="2000" b="1" dirty="0">
                        <a:latin typeface="Garamond" panose="02020404030301010803" pitchFamily="18" charset="0"/>
                      </a:endParaRPr>
                    </a:p>
                  </a:txBody>
                  <a:tcPr marL="28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1" i="0" u="none" strike="noStrike" dirty="0">
                          <a:solidFill>
                            <a:srgbClr val="000000"/>
                          </a:solidFill>
                          <a:effectLst/>
                          <a:latin typeface="Garamond" panose="02020404030301010803" pitchFamily="18" charset="0"/>
                        </a:rPr>
                        <a:t>26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1" i="0" u="none" strike="noStrike" dirty="0">
                          <a:solidFill>
                            <a:srgbClr val="000000"/>
                          </a:solidFill>
                          <a:effectLst/>
                          <a:latin typeface="Garamond" panose="02020404030301010803" pitchFamily="18" charset="0"/>
                        </a:rPr>
                        <a:t>26,5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1" i="0" u="none" strike="noStrike" dirty="0">
                          <a:solidFill>
                            <a:srgbClr val="000000"/>
                          </a:solidFill>
                          <a:effectLst/>
                          <a:latin typeface="Garamond" panose="02020404030301010803" pitchFamily="18" charset="0"/>
                        </a:rPr>
                        <a:t>20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1" i="0" u="none" strike="noStrike" dirty="0">
                          <a:solidFill>
                            <a:srgbClr val="000000"/>
                          </a:solidFill>
                          <a:effectLst/>
                          <a:latin typeface="Garamond" panose="02020404030301010803" pitchFamily="18" charset="0"/>
                        </a:rPr>
                        <a:t>22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1636843"/>
                  </a:ext>
                </a:extLst>
              </a:tr>
            </a:tbl>
          </a:graphicData>
        </a:graphic>
      </p:graphicFrame>
    </p:spTree>
    <p:extLst>
      <p:ext uri="{BB962C8B-B14F-4D97-AF65-F5344CB8AC3E}">
        <p14:creationId xmlns:p14="http://schemas.microsoft.com/office/powerpoint/2010/main" val="1562077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535308" y="1261420"/>
            <a:ext cx="105156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000" b="1" i="0" u="none" strike="noStrike" kern="1200" cap="none" spc="0" normalizeH="0" baseline="0" noProof="0" dirty="0">
                <a:ln>
                  <a:noFill/>
                </a:ln>
                <a:solidFill>
                  <a:prstClr val="black"/>
                </a:solidFill>
                <a:effectLst/>
                <a:uLnTx/>
                <a:uFillTx/>
                <a:latin typeface="Garamond" panose="02020404030301010803" pitchFamily="18" charset="0"/>
                <a:ea typeface="+mj-ea"/>
                <a:cs typeface="+mj-cs"/>
              </a:rPr>
              <a:t>Su Ürünleri Denetimleri</a:t>
            </a:r>
          </a:p>
        </p:txBody>
      </p:sp>
      <p:sp>
        <p:nvSpPr>
          <p:cNvPr id="10" name="Dikdörtgen 9"/>
          <p:cNvSpPr/>
          <p:nvPr/>
        </p:nvSpPr>
        <p:spPr>
          <a:xfrm>
            <a:off x="531223" y="6103575"/>
            <a:ext cx="2763536"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Kaynak: TOB</a:t>
            </a:r>
            <a:endParaRPr kumimoji="0" lang="tr-T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Dikdörtgen 2"/>
          <p:cNvSpPr/>
          <p:nvPr/>
        </p:nvSpPr>
        <p:spPr>
          <a:xfrm>
            <a:off x="7990931" y="2246466"/>
            <a:ext cx="3953691" cy="2708434"/>
          </a:xfrm>
          <a:prstGeom prst="rect">
            <a:avLst/>
          </a:prstGeom>
        </p:spPr>
        <p:txBody>
          <a:bodyPr wrap="square">
            <a:spAutoFit/>
          </a:bodyPr>
          <a:lstStyle/>
          <a:p>
            <a:pPr marL="342900" lvl="1" indent="-342900" algn="just">
              <a:lnSpc>
                <a:spcPct val="150000"/>
              </a:lnSpc>
              <a:buFont typeface="Wingdings" panose="05000000000000000000" pitchFamily="2" charset="2"/>
              <a:buChar char="q"/>
            </a:pPr>
            <a:r>
              <a:rPr lang="tr-TR" sz="2000" b="1" dirty="0">
                <a:solidFill>
                  <a:prstClr val="black"/>
                </a:solidFill>
                <a:latin typeface="Garamond" panose="02020404030301010803" pitchFamily="18" charset="0"/>
              </a:rPr>
              <a:t>2024 Yılında;</a:t>
            </a:r>
          </a:p>
          <a:p>
            <a:pPr marL="0" lvl="1" algn="just"/>
            <a:r>
              <a:rPr lang="tr-TR" sz="2000" b="1" dirty="0">
                <a:solidFill>
                  <a:prstClr val="black"/>
                </a:solidFill>
                <a:latin typeface="Garamond" panose="02020404030301010803" pitchFamily="18" charset="0"/>
              </a:rPr>
              <a:t>230 denetim </a:t>
            </a:r>
            <a:r>
              <a:rPr lang="tr-TR" sz="2000" dirty="0">
                <a:solidFill>
                  <a:prstClr val="black"/>
                </a:solidFill>
                <a:latin typeface="Garamond" panose="02020404030301010803" pitchFamily="18" charset="0"/>
              </a:rPr>
              <a:t>yapılmış, mevzuata aykırı bulunan  11 şahıs ve işletmeye </a:t>
            </a:r>
            <a:r>
              <a:rPr lang="tr-TR" sz="2000" b="1" dirty="0">
                <a:solidFill>
                  <a:prstClr val="black"/>
                </a:solidFill>
                <a:latin typeface="Garamond" panose="02020404030301010803" pitchFamily="18" charset="0"/>
              </a:rPr>
              <a:t>34.065</a:t>
            </a:r>
            <a:r>
              <a:rPr lang="tr-TR" sz="2000" dirty="0">
                <a:solidFill>
                  <a:prstClr val="black"/>
                </a:solidFill>
                <a:latin typeface="Garamond" panose="02020404030301010803" pitchFamily="18" charset="0"/>
              </a:rPr>
              <a:t> </a:t>
            </a:r>
            <a:r>
              <a:rPr lang="tr-TR" sz="2000" b="1" dirty="0">
                <a:solidFill>
                  <a:prstClr val="black"/>
                </a:solidFill>
                <a:latin typeface="Garamond" panose="02020404030301010803" pitchFamily="18" charset="0"/>
              </a:rPr>
              <a:t>TL </a:t>
            </a:r>
            <a:r>
              <a:rPr lang="tr-TR" sz="2000" dirty="0">
                <a:solidFill>
                  <a:prstClr val="black"/>
                </a:solidFill>
                <a:latin typeface="Garamond" panose="02020404030301010803" pitchFamily="18" charset="0"/>
              </a:rPr>
              <a:t>ceza uygulanmıştır.</a:t>
            </a:r>
          </a:p>
          <a:p>
            <a:pPr marL="0" lvl="1" algn="just"/>
            <a:endParaRPr lang="tr-TR" sz="2000" dirty="0">
              <a:solidFill>
                <a:prstClr val="black"/>
              </a:solidFill>
              <a:latin typeface="Garamond" panose="02020404030301010803" pitchFamily="18" charset="0"/>
            </a:endParaRPr>
          </a:p>
          <a:p>
            <a:pPr marL="342900" lvl="1" indent="-342900" algn="just">
              <a:buFont typeface="Wingdings" panose="05000000000000000000" pitchFamily="2" charset="2"/>
              <a:buChar char="q"/>
            </a:pPr>
            <a:r>
              <a:rPr lang="tr-TR" sz="2000" b="1" dirty="0">
                <a:solidFill>
                  <a:prstClr val="black"/>
                </a:solidFill>
                <a:latin typeface="Garamond" panose="02020404030301010803" pitchFamily="18" charset="0"/>
              </a:rPr>
              <a:t>2025 Yılı </a:t>
            </a:r>
            <a:r>
              <a:rPr lang="tr-TR" sz="2000" dirty="0">
                <a:solidFill>
                  <a:prstClr val="black"/>
                </a:solidFill>
                <a:latin typeface="Garamond" panose="02020404030301010803" pitchFamily="18" charset="0"/>
              </a:rPr>
              <a:t>Eylül ayı itibariyle; </a:t>
            </a:r>
          </a:p>
          <a:p>
            <a:pPr marL="0" lvl="1" algn="just"/>
            <a:r>
              <a:rPr lang="tr-TR" sz="2000" b="1" dirty="0">
                <a:solidFill>
                  <a:prstClr val="black"/>
                </a:solidFill>
                <a:latin typeface="Garamond" panose="02020404030301010803" pitchFamily="18" charset="0"/>
              </a:rPr>
              <a:t>120 denetim </a:t>
            </a:r>
            <a:r>
              <a:rPr lang="tr-TR" sz="2000" dirty="0">
                <a:solidFill>
                  <a:prstClr val="black"/>
                </a:solidFill>
                <a:latin typeface="Garamond" panose="02020404030301010803" pitchFamily="18" charset="0"/>
              </a:rPr>
              <a:t>yapılmıştır.</a:t>
            </a:r>
          </a:p>
          <a:p>
            <a:pPr marL="0" lvl="1"/>
            <a:endParaRPr lang="tr-TR" sz="2000" dirty="0">
              <a:solidFill>
                <a:prstClr val="black"/>
              </a:solidFill>
              <a:latin typeface="Garamond" panose="02020404030301010803" pitchFamily="18" charset="0"/>
            </a:endParaRPr>
          </a:p>
        </p:txBody>
      </p:sp>
      <p:graphicFrame>
        <p:nvGraphicFramePr>
          <p:cNvPr id="7" name="Grafik 6">
            <a:extLst>
              <a:ext uri="{FF2B5EF4-FFF2-40B4-BE49-F238E27FC236}">
                <a16:creationId xmlns:a16="http://schemas.microsoft.com/office/drawing/2014/main" id="{69296099-320C-4CDD-B08E-58ADD5A52BD7}"/>
              </a:ext>
            </a:extLst>
          </p:cNvPr>
          <p:cNvGraphicFramePr>
            <a:graphicFrameLocks/>
          </p:cNvGraphicFramePr>
          <p:nvPr/>
        </p:nvGraphicFramePr>
        <p:xfrm>
          <a:off x="531223" y="1955006"/>
          <a:ext cx="7336427" cy="4148569"/>
        </p:xfrm>
        <a:graphic>
          <a:graphicData uri="http://schemas.openxmlformats.org/drawingml/2006/chart">
            <c:chart xmlns:c="http://schemas.openxmlformats.org/drawingml/2006/chart" xmlns:r="http://schemas.openxmlformats.org/officeDocument/2006/relationships" r:id="rId2"/>
          </a:graphicData>
        </a:graphic>
      </p:graphicFrame>
      <p:sp>
        <p:nvSpPr>
          <p:cNvPr id="8" name="Metin kutusu 7">
            <a:extLst>
              <a:ext uri="{FF2B5EF4-FFF2-40B4-BE49-F238E27FC236}">
                <a16:creationId xmlns:a16="http://schemas.microsoft.com/office/drawing/2014/main" id="{71A91075-6C7C-4DD8-89E6-AFCEE76F4CDF}"/>
              </a:ext>
            </a:extLst>
          </p:cNvPr>
          <p:cNvSpPr txBox="1"/>
          <p:nvPr/>
        </p:nvSpPr>
        <p:spPr>
          <a:xfrm>
            <a:off x="505096" y="1701502"/>
            <a:ext cx="633507" cy="338554"/>
          </a:xfrm>
          <a:prstGeom prst="rect">
            <a:avLst/>
          </a:prstGeom>
          <a:noFill/>
        </p:spPr>
        <p:txBody>
          <a:bodyPr wrap="none" rtlCol="0">
            <a:spAutoFit/>
          </a:bodyPr>
          <a:lstStyle/>
          <a:p>
            <a:r>
              <a:rPr lang="tr-TR" sz="1600" dirty="0">
                <a:latin typeface="Garamond" panose="02020404030301010803" pitchFamily="18" charset="0"/>
              </a:rPr>
              <a:t>(adet)</a:t>
            </a:r>
          </a:p>
        </p:txBody>
      </p:sp>
    </p:spTree>
    <p:extLst>
      <p:ext uri="{BB962C8B-B14F-4D97-AF65-F5344CB8AC3E}">
        <p14:creationId xmlns:p14="http://schemas.microsoft.com/office/powerpoint/2010/main" val="3430613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907676" y="1023051"/>
            <a:ext cx="5078977" cy="970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Mera Çalışmaları</a:t>
            </a:r>
          </a:p>
        </p:txBody>
      </p:sp>
      <p:graphicFrame>
        <p:nvGraphicFramePr>
          <p:cNvPr id="4" name="Tablo 3">
            <a:extLst>
              <a:ext uri="{FF2B5EF4-FFF2-40B4-BE49-F238E27FC236}">
                <a16:creationId xmlns:a16="http://schemas.microsoft.com/office/drawing/2014/main" id="{4B950A70-9FB0-4327-A3DF-0A18B06AB834}"/>
              </a:ext>
            </a:extLst>
          </p:cNvPr>
          <p:cNvGraphicFramePr>
            <a:graphicFrameLocks noGrp="1"/>
          </p:cNvGraphicFramePr>
          <p:nvPr>
            <p:extLst>
              <p:ext uri="{D42A27DB-BD31-4B8C-83A1-F6EECF244321}">
                <p14:modId xmlns:p14="http://schemas.microsoft.com/office/powerpoint/2010/main" val="1363638266"/>
              </p:ext>
            </p:extLst>
          </p:nvPr>
        </p:nvGraphicFramePr>
        <p:xfrm>
          <a:off x="907676" y="1825557"/>
          <a:ext cx="9659983" cy="4442074"/>
        </p:xfrm>
        <a:graphic>
          <a:graphicData uri="http://schemas.openxmlformats.org/drawingml/2006/table">
            <a:tbl>
              <a:tblPr>
                <a:tableStyleId>{5C22544A-7EE6-4342-B048-85BDC9FD1C3A}</a:tableStyleId>
              </a:tblPr>
              <a:tblGrid>
                <a:gridCol w="7002891">
                  <a:extLst>
                    <a:ext uri="{9D8B030D-6E8A-4147-A177-3AD203B41FA5}">
                      <a16:colId xmlns:a16="http://schemas.microsoft.com/office/drawing/2014/main" val="1469330463"/>
                    </a:ext>
                  </a:extLst>
                </a:gridCol>
                <a:gridCol w="2657092">
                  <a:extLst>
                    <a:ext uri="{9D8B030D-6E8A-4147-A177-3AD203B41FA5}">
                      <a16:colId xmlns:a16="http://schemas.microsoft.com/office/drawing/2014/main" val="2043379069"/>
                    </a:ext>
                  </a:extLst>
                </a:gridCol>
              </a:tblGrid>
              <a:tr h="413293">
                <a:tc>
                  <a:txBody>
                    <a:bodyPr/>
                    <a:lstStyle/>
                    <a:p>
                      <a:pPr algn="l" fontAlgn="ctr"/>
                      <a:r>
                        <a:rPr lang="tr-TR" sz="2000" b="1" i="0" u="none" strike="noStrike" dirty="0">
                          <a:solidFill>
                            <a:schemeClr val="bg1"/>
                          </a:solidFill>
                          <a:effectLst/>
                          <a:latin typeface="Garamond" panose="02020404030301010803" pitchFamily="18" charset="0"/>
                          <a:cs typeface="ARIAL" panose="020B0604020202020204" pitchFamily="34" charset="0"/>
                        </a:rPr>
                        <a:t>Çalışma</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b="1" i="0" u="none" strike="noStrike" dirty="0">
                          <a:solidFill>
                            <a:schemeClr val="bg1"/>
                          </a:solidFill>
                          <a:effectLst/>
                          <a:latin typeface="Garamond" panose="02020404030301010803" pitchFamily="18" charset="0"/>
                          <a:cs typeface="ARIAL" panose="020B0604020202020204" pitchFamily="34" charset="0"/>
                        </a:rPr>
                        <a:t>Miktar</a:t>
                      </a:r>
                    </a:p>
                  </a:txBody>
                  <a:tcPr marL="4658"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426207">
                <a:tc>
                  <a:txBody>
                    <a:bodyPr/>
                    <a:lstStyle/>
                    <a:p>
                      <a:pPr algn="l" rtl="0" fontAlgn="ctr"/>
                      <a:r>
                        <a:rPr lang="tr-TR" sz="2000" b="0" i="0" u="none" strike="noStrike" dirty="0">
                          <a:solidFill>
                            <a:srgbClr val="000000"/>
                          </a:solidFill>
                          <a:effectLst/>
                          <a:latin typeface="Garamond" panose="02020404030301010803" pitchFamily="18" charset="0"/>
                        </a:rPr>
                        <a:t>Mevcut Mera Alanı (dekar) </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45.086,03</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426207">
                <a:tc>
                  <a:txBody>
                    <a:bodyPr/>
                    <a:lstStyle/>
                    <a:p>
                      <a:pPr algn="l" rtl="0" fontAlgn="ctr"/>
                      <a:r>
                        <a:rPr lang="tr-TR" sz="2000" b="0" i="0" u="none" strike="noStrike" dirty="0">
                          <a:solidFill>
                            <a:srgbClr val="000000"/>
                          </a:solidFill>
                          <a:effectLst/>
                          <a:latin typeface="Garamond" panose="02020404030301010803" pitchFamily="18" charset="0"/>
                        </a:rPr>
                        <a:t>Çalışması Yapılan Yerleşim Yeri Sayısı/Toplam Yerleşim Yeri Sayısı (adet)</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0</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1526708"/>
                  </a:ext>
                </a:extLst>
              </a:tr>
              <a:tr h="426207">
                <a:tc>
                  <a:txBody>
                    <a:bodyPr/>
                    <a:lstStyle/>
                    <a:p>
                      <a:pPr algn="l" rtl="0" fontAlgn="ctr"/>
                      <a:r>
                        <a:rPr lang="tr-TR" sz="2000" b="0" i="0" u="none" strike="noStrike" dirty="0">
                          <a:solidFill>
                            <a:srgbClr val="000000"/>
                          </a:solidFill>
                          <a:effectLst/>
                          <a:latin typeface="Garamond" panose="02020404030301010803" pitchFamily="18" charset="0"/>
                        </a:rPr>
                        <a:t>Tespiti Yapılan Yerleşim Yeri Sayısı (adet)</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0</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1645971"/>
                  </a:ext>
                </a:extLst>
              </a:tr>
              <a:tr h="426207">
                <a:tc>
                  <a:txBody>
                    <a:bodyPr/>
                    <a:lstStyle/>
                    <a:p>
                      <a:pPr algn="l" rtl="0" fontAlgn="ctr"/>
                      <a:r>
                        <a:rPr lang="tr-TR" sz="2000" b="0" i="0" u="none" strike="noStrike" dirty="0">
                          <a:solidFill>
                            <a:srgbClr val="000000"/>
                          </a:solidFill>
                          <a:effectLst/>
                          <a:latin typeface="Garamond" panose="02020404030301010803" pitchFamily="18" charset="0"/>
                        </a:rPr>
                        <a:t>Tahdit Çalışması Yapılan Yerleşim Yeri Sayısı (adet)</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0</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6296186"/>
                  </a:ext>
                </a:extLst>
              </a:tr>
              <a:tr h="426207">
                <a:tc>
                  <a:txBody>
                    <a:bodyPr/>
                    <a:lstStyle/>
                    <a:p>
                      <a:pPr algn="l" rtl="0" fontAlgn="ctr"/>
                      <a:r>
                        <a:rPr lang="tr-TR" sz="2000" b="0" i="0" u="none" strike="noStrike" dirty="0">
                          <a:solidFill>
                            <a:srgbClr val="000000"/>
                          </a:solidFill>
                          <a:effectLst/>
                          <a:latin typeface="Garamond" panose="02020404030301010803" pitchFamily="18" charset="0"/>
                        </a:rPr>
                        <a:t>Tahsis Çalışması Yapılan Yerleşim Yeri Sayısı (adet)</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0</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4308221"/>
                  </a:ext>
                </a:extLst>
              </a:tr>
              <a:tr h="426207">
                <a:tc>
                  <a:txBody>
                    <a:bodyPr/>
                    <a:lstStyle/>
                    <a:p>
                      <a:pPr algn="l" rtl="0" fontAlgn="ctr"/>
                      <a:r>
                        <a:rPr lang="it-IT" sz="2000" b="0" i="0" u="none" strike="noStrike" dirty="0">
                          <a:solidFill>
                            <a:srgbClr val="000000"/>
                          </a:solidFill>
                          <a:effectLst/>
                          <a:latin typeface="Garamond" panose="02020404030301010803" pitchFamily="18" charset="0"/>
                        </a:rPr>
                        <a:t>Tespit Edilen Mera Alanı (dekar) </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45.086,03</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98639106"/>
                  </a:ext>
                </a:extLst>
              </a:tr>
              <a:tr h="426207">
                <a:tc>
                  <a:txBody>
                    <a:bodyPr/>
                    <a:lstStyle/>
                    <a:p>
                      <a:pPr algn="l" rtl="0" fontAlgn="ctr"/>
                      <a:r>
                        <a:rPr lang="fi-FI" sz="2000" b="0" i="0" u="none" strike="noStrike" dirty="0">
                          <a:solidFill>
                            <a:srgbClr val="000000"/>
                          </a:solidFill>
                          <a:effectLst/>
                          <a:latin typeface="Garamond" panose="02020404030301010803" pitchFamily="18" charset="0"/>
                        </a:rPr>
                        <a:t>Tahdit Edilen Mera Alanı (dekar)</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45.086,03</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1360467"/>
                  </a:ext>
                </a:extLst>
              </a:tr>
              <a:tr h="426207">
                <a:tc>
                  <a:txBody>
                    <a:bodyPr/>
                    <a:lstStyle/>
                    <a:p>
                      <a:pPr algn="l" rtl="0" fontAlgn="ctr"/>
                      <a:r>
                        <a:rPr lang="tr-TR" sz="2000" b="0" i="0" u="none" strike="noStrike" dirty="0">
                          <a:solidFill>
                            <a:srgbClr val="000000"/>
                          </a:solidFill>
                          <a:effectLst/>
                          <a:latin typeface="Garamond" panose="02020404030301010803" pitchFamily="18" charset="0"/>
                        </a:rPr>
                        <a:t>Tahsis Edilen Mera Alanı (dekar) </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45.086,03</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7308332"/>
                  </a:ext>
                </a:extLst>
              </a:tr>
              <a:tr h="426207">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sv-SE" sz="2000" b="0" i="0" u="none" strike="noStrike" dirty="0">
                          <a:solidFill>
                            <a:srgbClr val="000000"/>
                          </a:solidFill>
                          <a:effectLst/>
                          <a:latin typeface="Garamond" panose="02020404030301010803" pitchFamily="18" charset="0"/>
                        </a:rPr>
                        <a:t>Mera Islah Proje Sayısı (adet) </a:t>
                      </a:r>
                      <a:r>
                        <a:rPr lang="tr-TR" sz="2000" b="0" i="0" u="none" strike="noStrike" dirty="0">
                          <a:solidFill>
                            <a:srgbClr val="000000"/>
                          </a:solidFill>
                          <a:effectLst/>
                          <a:latin typeface="Garamond" panose="02020404030301010803" pitchFamily="18" charset="0"/>
                        </a:rPr>
                        <a:t>/Alanı (dekar)</a:t>
                      </a:r>
                      <a:endParaRPr lang="sv-SE" sz="2000" b="0" i="0" u="none" strike="noStrike" dirty="0">
                        <a:solidFill>
                          <a:srgbClr val="000000"/>
                        </a:solidFill>
                        <a:effectLst/>
                        <a:latin typeface="Garamond" panose="02020404030301010803" pitchFamily="18" charset="0"/>
                      </a:endParaRP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2000" b="0" i="0" u="none" strike="noStrike" kern="1200" dirty="0">
                          <a:solidFill>
                            <a:srgbClr val="000000"/>
                          </a:solidFill>
                          <a:effectLst/>
                          <a:latin typeface="Garamond" panose="02020404030301010803" pitchFamily="18" charset="0"/>
                          <a:ea typeface="+mn-ea"/>
                          <a:cs typeface="+mn-cs"/>
                        </a:rPr>
                        <a:t>2 / 756,91</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bl>
          </a:graphicData>
        </a:graphic>
      </p:graphicFrame>
      <p:sp>
        <p:nvSpPr>
          <p:cNvPr id="7" name="TextBox 11">
            <a:extLst>
              <a:ext uri="{FF2B5EF4-FFF2-40B4-BE49-F238E27FC236}">
                <a16:creationId xmlns:a16="http://schemas.microsoft.com/office/drawing/2014/main" id="{07ABDFA7-643D-4E6A-8EB5-2E392FD87FAE}"/>
              </a:ext>
            </a:extLst>
          </p:cNvPr>
          <p:cNvSpPr txBox="1"/>
          <p:nvPr/>
        </p:nvSpPr>
        <p:spPr>
          <a:xfrm>
            <a:off x="990600" y="6099522"/>
            <a:ext cx="3796706" cy="290849"/>
          </a:xfrm>
          <a:prstGeom prst="rect">
            <a:avLst/>
          </a:prstGeom>
        </p:spPr>
        <p:txBody>
          <a:bodyPr wrap="square" lIns="0" tIns="0" rIns="0" bIns="0" rtlCol="0" anchor="t">
            <a:spAutoFit/>
          </a:bodyPr>
          <a:lstStyle/>
          <a:p>
            <a:pPr algn="l">
              <a:lnSpc>
                <a:spcPts val="2520"/>
              </a:lnSpc>
            </a:pPr>
            <a:r>
              <a:rPr lang="en-US" sz="1400" dirty="0" err="1">
                <a:solidFill>
                  <a:srgbClr val="000000"/>
                </a:solidFill>
                <a:latin typeface="Garamond"/>
                <a:ea typeface="Garamond"/>
                <a:cs typeface="Garamond"/>
                <a:sym typeface="Garamond"/>
              </a:rPr>
              <a:t>Kaynak</a:t>
            </a:r>
            <a:r>
              <a:rPr lang="en-US" sz="1400" dirty="0">
                <a:solidFill>
                  <a:srgbClr val="000000"/>
                </a:solidFill>
                <a:latin typeface="Garamond"/>
                <a:ea typeface="Garamond"/>
                <a:cs typeface="Garamond"/>
                <a:sym typeface="Garamond"/>
              </a:rPr>
              <a:t>: </a:t>
            </a:r>
            <a:r>
              <a:rPr lang="tr-TR" sz="1400" dirty="0">
                <a:solidFill>
                  <a:srgbClr val="000000"/>
                </a:solidFill>
                <a:latin typeface="Garamond"/>
                <a:ea typeface="Garamond"/>
                <a:cs typeface="Garamond"/>
                <a:sym typeface="Garamond"/>
              </a:rPr>
              <a:t>İl Müdürlüğü</a:t>
            </a:r>
            <a:endParaRPr lang="en-US" sz="1400" dirty="0">
              <a:solidFill>
                <a:srgbClr val="000000"/>
              </a:solidFill>
              <a:latin typeface="Garamond"/>
              <a:ea typeface="Garamond"/>
              <a:cs typeface="Garamond"/>
              <a:sym typeface="Garamond"/>
            </a:endParaRPr>
          </a:p>
        </p:txBody>
      </p:sp>
    </p:spTree>
    <p:extLst>
      <p:ext uri="{BB962C8B-B14F-4D97-AF65-F5344CB8AC3E}">
        <p14:creationId xmlns:p14="http://schemas.microsoft.com/office/powerpoint/2010/main" val="392857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12073" y="1107024"/>
            <a:ext cx="3192660" cy="9025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Genel Bilgiler</a:t>
            </a:r>
          </a:p>
        </p:txBody>
      </p:sp>
      <p:graphicFrame>
        <p:nvGraphicFramePr>
          <p:cNvPr id="3" name="Tablo 2"/>
          <p:cNvGraphicFramePr>
            <a:graphicFrameLocks noGrp="1"/>
          </p:cNvGraphicFramePr>
          <p:nvPr>
            <p:extLst>
              <p:ext uri="{D42A27DB-BD31-4B8C-83A1-F6EECF244321}">
                <p14:modId xmlns:p14="http://schemas.microsoft.com/office/powerpoint/2010/main" val="3812666196"/>
              </p:ext>
            </p:extLst>
          </p:nvPr>
        </p:nvGraphicFramePr>
        <p:xfrm>
          <a:off x="594144" y="1948729"/>
          <a:ext cx="7118989" cy="4223145"/>
        </p:xfrm>
        <a:graphic>
          <a:graphicData uri="http://schemas.openxmlformats.org/drawingml/2006/table">
            <a:tbl>
              <a:tblPr firstRow="1" bandRow="1">
                <a:tableStyleId>{2D5ABB26-0587-4C30-8999-92F81FD0307C}</a:tableStyleId>
              </a:tblPr>
              <a:tblGrid>
                <a:gridCol w="5430124">
                  <a:extLst>
                    <a:ext uri="{9D8B030D-6E8A-4147-A177-3AD203B41FA5}">
                      <a16:colId xmlns:a16="http://schemas.microsoft.com/office/drawing/2014/main" val="2500282255"/>
                    </a:ext>
                  </a:extLst>
                </a:gridCol>
                <a:gridCol w="1688865">
                  <a:extLst>
                    <a:ext uri="{9D8B030D-6E8A-4147-A177-3AD203B41FA5}">
                      <a16:colId xmlns:a16="http://schemas.microsoft.com/office/drawing/2014/main" val="1191273816"/>
                    </a:ext>
                  </a:extLst>
                </a:gridCol>
              </a:tblGrid>
              <a:tr h="317511">
                <a:tc>
                  <a:txBody>
                    <a:bodyPr/>
                    <a:lstStyle/>
                    <a:p>
                      <a:pPr algn="l" rtl="0" fontAlgn="ctr"/>
                      <a:r>
                        <a:rPr lang="tr-TR" sz="2000" b="1" u="none" strike="noStrike" dirty="0">
                          <a:solidFill>
                            <a:schemeClr val="bg1"/>
                          </a:solidFill>
                          <a:effectLst/>
                          <a:latin typeface="Garamond" panose="02020404030301010803" pitchFamily="18" charset="0"/>
                        </a:rPr>
                        <a:t>Konu</a:t>
                      </a:r>
                      <a:endParaRPr lang="tr-TR" sz="2000" b="1" i="0" u="none" strike="noStrike" dirty="0">
                        <a:solidFill>
                          <a:schemeClr val="bg1"/>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921614"/>
                    </a:solidFill>
                  </a:tcPr>
                </a:tc>
                <a:tc>
                  <a:txBody>
                    <a:bodyPr/>
                    <a:lstStyle/>
                    <a:p>
                      <a:pPr algn="ctr" rtl="0" fontAlgn="ctr"/>
                      <a:r>
                        <a:rPr lang="tr-TR" sz="2000" b="1" u="none" strike="noStrike" dirty="0">
                          <a:solidFill>
                            <a:schemeClr val="bg1"/>
                          </a:solidFill>
                          <a:effectLst/>
                          <a:latin typeface="Garamond" panose="02020404030301010803" pitchFamily="18" charset="0"/>
                        </a:rPr>
                        <a:t>Değer</a:t>
                      </a:r>
                      <a:endParaRPr lang="tr-TR" sz="2000" b="1" i="0" u="none" strike="noStrike" dirty="0">
                        <a:solidFill>
                          <a:schemeClr val="bg1"/>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921614"/>
                    </a:solidFill>
                  </a:tcPr>
                </a:tc>
                <a:extLst>
                  <a:ext uri="{0D108BD9-81ED-4DB2-BD59-A6C34878D82A}">
                    <a16:rowId xmlns:a16="http://schemas.microsoft.com/office/drawing/2014/main" val="2669528167"/>
                  </a:ext>
                </a:extLst>
              </a:tr>
              <a:tr h="317511">
                <a:tc>
                  <a:txBody>
                    <a:bodyPr/>
                    <a:lstStyle/>
                    <a:p>
                      <a:pPr algn="l" rtl="0" fontAlgn="ctr"/>
                      <a:r>
                        <a:rPr lang="tr-TR" sz="2000" u="none" strike="noStrike" dirty="0">
                          <a:effectLst/>
                          <a:latin typeface="Garamond" panose="02020404030301010803" pitchFamily="18" charset="0"/>
                        </a:rPr>
                        <a:t>Nüfus</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u="none" strike="noStrike" dirty="0">
                          <a:effectLst/>
                          <a:latin typeface="Garamond" panose="02020404030301010803" pitchFamily="18" charset="0"/>
                        </a:rPr>
                        <a:t>512.873</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24678127"/>
                  </a:ext>
                </a:extLst>
              </a:tr>
              <a:tr h="317511">
                <a:tc>
                  <a:txBody>
                    <a:bodyPr/>
                    <a:lstStyle/>
                    <a:p>
                      <a:pPr algn="l" rtl="0" fontAlgn="ctr"/>
                      <a:r>
                        <a:rPr lang="tr-TR" sz="2000" u="none" strike="noStrike" dirty="0">
                          <a:effectLst/>
                          <a:latin typeface="Garamond" panose="02020404030301010803" pitchFamily="18" charset="0"/>
                        </a:rPr>
                        <a:t>Yüzölçümü</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1800" b="0" i="0" kern="1200" dirty="0">
                          <a:solidFill>
                            <a:schemeClr val="tx1"/>
                          </a:solidFill>
                          <a:effectLst/>
                          <a:latin typeface="+mn-lt"/>
                          <a:ea typeface="+mn-ea"/>
                          <a:cs typeface="+mn-cs"/>
                        </a:rPr>
                        <a:t>3280 km²</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43144492"/>
                  </a:ext>
                </a:extLst>
              </a:tr>
              <a:tr h="317511">
                <a:tc>
                  <a:txBody>
                    <a:bodyPr/>
                    <a:lstStyle/>
                    <a:p>
                      <a:pPr algn="l" rtl="0" fontAlgn="ctr"/>
                      <a:r>
                        <a:rPr lang="tr-TR" sz="2000" u="none" strike="noStrike" dirty="0">
                          <a:effectLst/>
                          <a:latin typeface="Garamond" panose="02020404030301010803" pitchFamily="18" charset="0"/>
                        </a:rPr>
                        <a:t>İlçe sayısı </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6</a:t>
                      </a: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2832695"/>
                  </a:ext>
                </a:extLst>
              </a:tr>
              <a:tr h="413013">
                <a:tc>
                  <a:txBody>
                    <a:bodyPr/>
                    <a:lstStyle/>
                    <a:p>
                      <a:pPr algn="l" rtl="0" fontAlgn="ctr"/>
                      <a:r>
                        <a:rPr lang="tr-TR" sz="2000" b="0" i="0" u="none" strike="noStrike" dirty="0">
                          <a:solidFill>
                            <a:srgbClr val="000000"/>
                          </a:solidFill>
                          <a:effectLst/>
                          <a:latin typeface="Garamond" panose="02020404030301010803" pitchFamily="18" charset="0"/>
                        </a:rPr>
                        <a:t>Tarımsal Hasıla</a:t>
                      </a: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10.807.719.765</a:t>
                      </a: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73409862"/>
                  </a:ext>
                </a:extLst>
              </a:tr>
              <a:tr h="317511">
                <a:tc>
                  <a:txBody>
                    <a:bodyPr/>
                    <a:lstStyle/>
                    <a:p>
                      <a:pPr algn="l" rtl="0" fontAlgn="ctr"/>
                      <a:r>
                        <a:rPr lang="tr-TR" sz="2000" u="none" strike="noStrike" dirty="0">
                          <a:effectLst/>
                          <a:latin typeface="Garamond" panose="02020404030301010803" pitchFamily="18" charset="0"/>
                        </a:rPr>
                        <a:t>Tarımsal İhracat (</a:t>
                      </a:r>
                      <a:r>
                        <a:rPr lang="tr-TR" sz="2000" u="none" strike="noStrike" baseline="0" dirty="0">
                          <a:effectLst/>
                          <a:latin typeface="Garamond" panose="02020404030301010803" pitchFamily="18" charset="0"/>
                        </a:rPr>
                        <a:t>TL) </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1800" b="0" i="0" kern="1200" dirty="0">
                          <a:solidFill>
                            <a:schemeClr val="tx1"/>
                          </a:solidFill>
                          <a:effectLst/>
                          <a:latin typeface="+mn-lt"/>
                          <a:ea typeface="+mn-ea"/>
                          <a:cs typeface="+mn-cs"/>
                        </a:rPr>
                        <a:t> 4.891.864.478</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013683"/>
                  </a:ext>
                </a:extLst>
              </a:tr>
              <a:tr h="31751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u="none" strike="noStrike" dirty="0">
                          <a:effectLst/>
                          <a:latin typeface="Garamond" panose="02020404030301010803" pitchFamily="18" charset="0"/>
                        </a:rPr>
                        <a:t>Tarımsal İthalat  (TL)</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1800" b="0" i="0" kern="1200" dirty="0">
                          <a:solidFill>
                            <a:schemeClr val="tx1"/>
                          </a:solidFill>
                          <a:effectLst/>
                          <a:latin typeface="+mn-lt"/>
                          <a:ea typeface="+mn-ea"/>
                          <a:cs typeface="+mn-cs"/>
                        </a:rPr>
                        <a:t>6.009.518.894</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48764854"/>
                  </a:ext>
                </a:extLst>
              </a:tr>
              <a:tr h="317511">
                <a:tc>
                  <a:txBody>
                    <a:bodyPr/>
                    <a:lstStyle/>
                    <a:p>
                      <a:pPr algn="l" rtl="0" fontAlgn="ctr"/>
                      <a:r>
                        <a:rPr lang="tr-TR" sz="2000" u="none" strike="noStrike" dirty="0">
                          <a:effectLst/>
                          <a:latin typeface="Garamond" panose="02020404030301010803" pitchFamily="18" charset="0"/>
                        </a:rPr>
                        <a:t>Toplam Tarım Arazisi (dekar)</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algn="r" defTabSz="914400" rtl="0" eaLnBrk="1" fontAlgn="ctr" latinLnBrk="0" hangingPunct="1"/>
                      <a:r>
                        <a:rPr lang="tr-TR" sz="2000" b="0" i="0" u="none" strike="noStrike" kern="1200" dirty="0">
                          <a:solidFill>
                            <a:schemeClr val="tx1"/>
                          </a:solidFill>
                          <a:effectLst/>
                          <a:latin typeface="Garamond" panose="02020404030301010803" pitchFamily="18" charset="0"/>
                          <a:ea typeface="+mn-ea"/>
                          <a:cs typeface="Arial" panose="020B0604020202020204" pitchFamily="34" charset="0"/>
                        </a:rPr>
                        <a:t>1.413.088</a:t>
                      </a: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764415"/>
                  </a:ext>
                </a:extLst>
              </a:tr>
              <a:tr h="317511">
                <a:tc>
                  <a:txBody>
                    <a:bodyPr/>
                    <a:lstStyle/>
                    <a:p>
                      <a:pPr algn="l" rtl="0" fontAlgn="ctr"/>
                      <a:r>
                        <a:rPr lang="tr-TR" sz="2000" u="none" strike="noStrike" dirty="0">
                          <a:effectLst/>
                          <a:latin typeface="Garamond" panose="02020404030301010803" pitchFamily="18" charset="0"/>
                        </a:rPr>
                        <a:t>Mera Alanı (dekar)</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b="0" i="0" u="none" strike="noStrike" dirty="0">
                          <a:solidFill>
                            <a:srgbClr val="000000"/>
                          </a:solidFill>
                          <a:effectLst/>
                          <a:latin typeface="Garamond" panose="02020404030301010803" pitchFamily="18" charset="0"/>
                        </a:rPr>
                        <a:t>45.086,03</a:t>
                      </a: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20301665"/>
                  </a:ext>
                </a:extLst>
              </a:tr>
              <a:tr h="317511">
                <a:tc>
                  <a:txBody>
                    <a:bodyPr/>
                    <a:lstStyle/>
                    <a:p>
                      <a:pPr algn="l" rtl="0" fontAlgn="ctr"/>
                      <a:r>
                        <a:rPr lang="tr-TR" sz="2000" u="none" strike="noStrike" dirty="0">
                          <a:effectLst/>
                          <a:latin typeface="Garamond" panose="02020404030301010803" pitchFamily="18" charset="0"/>
                        </a:rPr>
                        <a:t>Orman Alanı (dekar)</a:t>
                      </a:r>
                      <a:endParaRPr lang="tr-TR" sz="2000" b="0" i="0" u="none" strike="noStrike" dirty="0">
                        <a:solidFill>
                          <a:srgbClr val="000000"/>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u="none" strike="noStrike" dirty="0">
                          <a:effectLst/>
                          <a:latin typeface="Garamond" panose="02020404030301010803" pitchFamily="18" charset="0"/>
                        </a:rPr>
                        <a:t>1.436.530</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92570912"/>
                  </a:ext>
                </a:extLst>
              </a:tr>
              <a:tr h="317511">
                <a:tc>
                  <a:txBody>
                    <a:bodyPr/>
                    <a:lstStyle/>
                    <a:p>
                      <a:pPr algn="l" rtl="0" fontAlgn="ctr"/>
                      <a:r>
                        <a:rPr lang="tr-TR" sz="2000" u="none" strike="noStrike" dirty="0" err="1">
                          <a:effectLst/>
                          <a:latin typeface="Garamond" panose="02020404030301010803" pitchFamily="18" charset="0"/>
                        </a:rPr>
                        <a:t>ÇKS'ye</a:t>
                      </a:r>
                      <a:r>
                        <a:rPr lang="tr-TR" sz="2000" u="none" strike="noStrike" dirty="0">
                          <a:effectLst/>
                          <a:latin typeface="Garamond" panose="02020404030301010803" pitchFamily="18" charset="0"/>
                        </a:rPr>
                        <a:t> Kayıtlı İşletme Sayısı</a:t>
                      </a:r>
                      <a:endParaRPr lang="tr-TR" sz="2000" b="0" i="0" u="none" strike="noStrike" dirty="0">
                        <a:solidFill>
                          <a:schemeClr val="tx1"/>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u="none" strike="noStrike" dirty="0">
                          <a:effectLst/>
                          <a:latin typeface="Garamond" panose="02020404030301010803" pitchFamily="18" charset="0"/>
                        </a:rPr>
                        <a:t>9851</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80472671"/>
                  </a:ext>
                </a:extLst>
              </a:tr>
              <a:tr h="317511">
                <a:tc>
                  <a:txBody>
                    <a:bodyPr/>
                    <a:lstStyle/>
                    <a:p>
                      <a:pPr algn="l" rtl="0" fontAlgn="ctr"/>
                      <a:r>
                        <a:rPr lang="de-DE" sz="2000" u="none" strike="noStrike" dirty="0" err="1">
                          <a:effectLst/>
                          <a:latin typeface="Garamond" panose="02020404030301010803" pitchFamily="18" charset="0"/>
                        </a:rPr>
                        <a:t>ÇKS’ye</a:t>
                      </a:r>
                      <a:r>
                        <a:rPr lang="de-DE" sz="2000" u="none" strike="noStrike" dirty="0">
                          <a:effectLst/>
                          <a:latin typeface="Garamond" panose="02020404030301010803" pitchFamily="18" charset="0"/>
                        </a:rPr>
                        <a:t> </a:t>
                      </a:r>
                      <a:r>
                        <a:rPr lang="de-DE" sz="2000" u="none" strike="noStrike" dirty="0" err="1">
                          <a:effectLst/>
                          <a:latin typeface="Garamond" panose="02020404030301010803" pitchFamily="18" charset="0"/>
                        </a:rPr>
                        <a:t>Kayıtlı</a:t>
                      </a:r>
                      <a:r>
                        <a:rPr lang="de-DE" sz="2000" u="none" strike="noStrike" dirty="0">
                          <a:effectLst/>
                          <a:latin typeface="Garamond" panose="02020404030301010803" pitchFamily="18" charset="0"/>
                        </a:rPr>
                        <a:t> Alan (bin </a:t>
                      </a:r>
                      <a:r>
                        <a:rPr lang="de-DE" sz="2000" u="none" strike="noStrike" dirty="0" err="1">
                          <a:effectLst/>
                          <a:latin typeface="Garamond" panose="02020404030301010803" pitchFamily="18" charset="0"/>
                        </a:rPr>
                        <a:t>hektar</a:t>
                      </a:r>
                      <a:r>
                        <a:rPr lang="de-DE" sz="2000" u="none" strike="noStrike" dirty="0">
                          <a:effectLst/>
                          <a:latin typeface="Garamond" panose="02020404030301010803" pitchFamily="18" charset="0"/>
                        </a:rPr>
                        <a:t>)</a:t>
                      </a:r>
                      <a:r>
                        <a:rPr lang="tr-TR" sz="2000" u="none" strike="noStrike" dirty="0">
                          <a:solidFill>
                            <a:schemeClr val="tx1"/>
                          </a:solidFill>
                          <a:effectLst/>
                          <a:latin typeface="Garamond" panose="02020404030301010803" pitchFamily="18" charset="0"/>
                        </a:rPr>
                        <a:t>*</a:t>
                      </a:r>
                      <a:endParaRPr lang="de-DE" sz="2000" b="0" i="0" u="none" strike="noStrike" dirty="0">
                        <a:solidFill>
                          <a:schemeClr val="tx1"/>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u="none" strike="noStrike" dirty="0">
                          <a:effectLst/>
                          <a:latin typeface="Garamond" panose="02020404030301010803" pitchFamily="18" charset="0"/>
                        </a:rPr>
                        <a:t>87488,8</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88206131"/>
                  </a:ext>
                </a:extLst>
              </a:tr>
              <a:tr h="317511">
                <a:tc>
                  <a:txBody>
                    <a:bodyPr/>
                    <a:lstStyle/>
                    <a:p>
                      <a:pPr algn="l" rtl="0" fontAlgn="ctr"/>
                      <a:r>
                        <a:rPr lang="tr-TR" sz="2000" u="none" strike="noStrike" dirty="0">
                          <a:effectLst/>
                          <a:latin typeface="Garamond" panose="02020404030301010803" pitchFamily="18" charset="0"/>
                        </a:rPr>
                        <a:t>Hayvancılık İşletme Sayısı </a:t>
                      </a:r>
                      <a:r>
                        <a:rPr lang="tr-TR" sz="2000" u="none" strike="noStrike" baseline="0" dirty="0">
                          <a:effectLst/>
                          <a:latin typeface="Garamond" panose="02020404030301010803" pitchFamily="18" charset="0"/>
                        </a:rPr>
                        <a:t>(adet)</a:t>
                      </a:r>
                      <a:r>
                        <a:rPr lang="tr-TR" sz="2000" u="none" strike="noStrike" baseline="0" dirty="0">
                          <a:solidFill>
                            <a:schemeClr val="tx1"/>
                          </a:solidFill>
                          <a:effectLst/>
                          <a:latin typeface="Garamond" panose="02020404030301010803" pitchFamily="18" charset="0"/>
                        </a:rPr>
                        <a:t>*</a:t>
                      </a:r>
                      <a:endParaRPr lang="tr-TR" sz="2000" b="0" i="0" u="none" strike="noStrike" dirty="0">
                        <a:solidFill>
                          <a:schemeClr val="tx1"/>
                        </a:solidFill>
                        <a:effectLst/>
                        <a:latin typeface="Garamond" panose="02020404030301010803" pitchFamily="18" charset="0"/>
                      </a:endParaRPr>
                    </a:p>
                  </a:txBody>
                  <a:tcPr marL="144000" marR="6715"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tr-TR" sz="2000" u="none" strike="noStrike" dirty="0">
                          <a:effectLst/>
                          <a:latin typeface="Garamond" panose="02020404030301010803" pitchFamily="18" charset="0"/>
                        </a:rPr>
                        <a:t>9.220</a:t>
                      </a:r>
                      <a:endParaRPr lang="tr-TR" sz="2000" b="0" i="0" u="none" strike="noStrike" dirty="0">
                        <a:solidFill>
                          <a:srgbClr val="000000"/>
                        </a:solidFill>
                        <a:effectLst/>
                        <a:latin typeface="Garamond" panose="02020404030301010803" pitchFamily="18" charset="0"/>
                      </a:endParaRPr>
                    </a:p>
                  </a:txBody>
                  <a:tcPr marL="6715" marR="180000" marT="671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30855763"/>
                  </a:ext>
                </a:extLst>
              </a:tr>
            </a:tbl>
          </a:graphicData>
        </a:graphic>
      </p:graphicFrame>
      <p:sp>
        <p:nvSpPr>
          <p:cNvPr id="4" name="Dikdörtgen 3"/>
          <p:cNvSpPr/>
          <p:nvPr/>
        </p:nvSpPr>
        <p:spPr>
          <a:xfrm>
            <a:off x="712678" y="6111058"/>
            <a:ext cx="1762534" cy="307777"/>
          </a:xfrm>
          <a:prstGeom prst="rect">
            <a:avLst/>
          </a:prstGeom>
        </p:spPr>
        <p:txBody>
          <a:bodyPr wrap="none">
            <a:spAutoFit/>
          </a:bodyPr>
          <a:lstStyle/>
          <a:p>
            <a:r>
              <a:rPr lang="tr-TR" sz="1400" dirty="0">
                <a:latin typeface="Garamond" panose="02020404030301010803" pitchFamily="18" charset="0"/>
              </a:rPr>
              <a:t>Kaynak: TÜİK, *TOB</a:t>
            </a:r>
            <a:endParaRPr lang="tr-TR" sz="1400" dirty="0"/>
          </a:p>
        </p:txBody>
      </p:sp>
      <p:sp>
        <p:nvSpPr>
          <p:cNvPr id="2" name="Metin kutusu 1">
            <a:extLst>
              <a:ext uri="{FF2B5EF4-FFF2-40B4-BE49-F238E27FC236}">
                <a16:creationId xmlns:a16="http://schemas.microsoft.com/office/drawing/2014/main" id="{8A994837-B4CC-4190-AD46-82AC6AB1B2DB}"/>
              </a:ext>
            </a:extLst>
          </p:cNvPr>
          <p:cNvSpPr txBox="1"/>
          <p:nvPr/>
        </p:nvSpPr>
        <p:spPr>
          <a:xfrm>
            <a:off x="6951271" y="6141466"/>
            <a:ext cx="4054508" cy="307777"/>
          </a:xfrm>
          <a:prstGeom prst="rect">
            <a:avLst/>
          </a:prstGeom>
          <a:noFill/>
        </p:spPr>
        <p:txBody>
          <a:bodyPr wrap="none" rtlCol="0">
            <a:spAutoFit/>
          </a:bodyPr>
          <a:lstStyle/>
          <a:p>
            <a:r>
              <a:rPr lang="tr-TR" sz="1400" dirty="0">
                <a:solidFill>
                  <a:srgbClr val="FF0000"/>
                </a:solidFill>
                <a:latin typeface="Garamond" panose="02020404030301010803" pitchFamily="18" charset="0"/>
              </a:rPr>
              <a:t>Tarımsal ithalat ve ihracat verileri </a:t>
            </a:r>
            <a:r>
              <a:rPr lang="tr-TR" sz="1400" dirty="0" err="1">
                <a:solidFill>
                  <a:srgbClr val="FF0000"/>
                </a:solidFill>
                <a:latin typeface="Garamond" panose="02020404030301010803" pitchFamily="18" charset="0"/>
              </a:rPr>
              <a:t>TÜİK’ten</a:t>
            </a:r>
            <a:r>
              <a:rPr lang="tr-TR" sz="1400" dirty="0">
                <a:solidFill>
                  <a:srgbClr val="FF0000"/>
                </a:solidFill>
                <a:latin typeface="Garamond" panose="02020404030301010803" pitchFamily="18" charset="0"/>
              </a:rPr>
              <a:t> alınmıştır.</a:t>
            </a:r>
          </a:p>
        </p:txBody>
      </p:sp>
      <p:pic>
        <p:nvPicPr>
          <p:cNvPr id="8" name="Resim 7">
            <a:extLst>
              <a:ext uri="{FF2B5EF4-FFF2-40B4-BE49-F238E27FC236}">
                <a16:creationId xmlns:a16="http://schemas.microsoft.com/office/drawing/2014/main" id="{692CB171-1CDC-42D6-A372-FA2BC54F3CF3}"/>
              </a:ext>
            </a:extLst>
          </p:cNvPr>
          <p:cNvPicPr>
            <a:picLocks noChangeAspect="1"/>
          </p:cNvPicPr>
          <p:nvPr/>
        </p:nvPicPr>
        <p:blipFill>
          <a:blip r:embed="rId2"/>
          <a:stretch>
            <a:fillRect/>
          </a:stretch>
        </p:blipFill>
        <p:spPr>
          <a:xfrm>
            <a:off x="8055739" y="2277533"/>
            <a:ext cx="3716275" cy="3341576"/>
          </a:xfrm>
          <a:prstGeom prst="rect">
            <a:avLst/>
          </a:prstGeom>
        </p:spPr>
      </p:pic>
    </p:spTree>
    <p:extLst>
      <p:ext uri="{BB962C8B-B14F-4D97-AF65-F5344CB8AC3E}">
        <p14:creationId xmlns:p14="http://schemas.microsoft.com/office/powerpoint/2010/main" val="2766141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731521" y="1277254"/>
            <a:ext cx="101433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Tarımsal Destekleme Ödemeleri</a:t>
            </a:r>
          </a:p>
        </p:txBody>
      </p:sp>
      <p:sp>
        <p:nvSpPr>
          <p:cNvPr id="7" name="Dikdörtgen 6">
            <a:extLst>
              <a:ext uri="{FF2B5EF4-FFF2-40B4-BE49-F238E27FC236}">
                <a16:creationId xmlns:a16="http://schemas.microsoft.com/office/drawing/2014/main" id="{5954CD41-3978-4729-8474-E1392291F891}"/>
              </a:ext>
            </a:extLst>
          </p:cNvPr>
          <p:cNvSpPr/>
          <p:nvPr/>
        </p:nvSpPr>
        <p:spPr>
          <a:xfrm>
            <a:off x="631609" y="6078560"/>
            <a:ext cx="1166217" cy="307777"/>
          </a:xfrm>
          <a:prstGeom prst="rect">
            <a:avLst/>
          </a:prstGeom>
        </p:spPr>
        <p:txBody>
          <a:bodyPr wrap="none">
            <a:spAutoFit/>
          </a:bodyPr>
          <a:lstStyle/>
          <a:p>
            <a:r>
              <a:rPr lang="tr-TR" sz="1400" dirty="0">
                <a:latin typeface="Garamond" panose="02020404030301010803" pitchFamily="18" charset="0"/>
              </a:rPr>
              <a:t>Kaynak: TOB</a:t>
            </a:r>
            <a:endParaRPr lang="tr-TR" sz="1400" dirty="0"/>
          </a:p>
        </p:txBody>
      </p:sp>
      <p:graphicFrame>
        <p:nvGraphicFramePr>
          <p:cNvPr id="10" name="Tablo 9">
            <a:extLst>
              <a:ext uri="{FF2B5EF4-FFF2-40B4-BE49-F238E27FC236}">
                <a16:creationId xmlns:a16="http://schemas.microsoft.com/office/drawing/2014/main" id="{92A2DC1A-EBD3-4420-BC37-944144B262DE}"/>
              </a:ext>
            </a:extLst>
          </p:cNvPr>
          <p:cNvGraphicFramePr>
            <a:graphicFrameLocks noGrp="1"/>
          </p:cNvGraphicFramePr>
          <p:nvPr>
            <p:extLst>
              <p:ext uri="{D42A27DB-BD31-4B8C-83A1-F6EECF244321}">
                <p14:modId xmlns:p14="http://schemas.microsoft.com/office/powerpoint/2010/main" val="468329074"/>
              </p:ext>
            </p:extLst>
          </p:nvPr>
        </p:nvGraphicFramePr>
        <p:xfrm>
          <a:off x="731521" y="1862983"/>
          <a:ext cx="10143300" cy="3274198"/>
        </p:xfrm>
        <a:graphic>
          <a:graphicData uri="http://schemas.openxmlformats.org/drawingml/2006/table">
            <a:tbl>
              <a:tblPr>
                <a:tableStyleId>{5C22544A-7EE6-4342-B048-85BDC9FD1C3A}</a:tableStyleId>
              </a:tblPr>
              <a:tblGrid>
                <a:gridCol w="7743612">
                  <a:extLst>
                    <a:ext uri="{9D8B030D-6E8A-4147-A177-3AD203B41FA5}">
                      <a16:colId xmlns:a16="http://schemas.microsoft.com/office/drawing/2014/main" val="1469330463"/>
                    </a:ext>
                  </a:extLst>
                </a:gridCol>
                <a:gridCol w="2399688">
                  <a:extLst>
                    <a:ext uri="{9D8B030D-6E8A-4147-A177-3AD203B41FA5}">
                      <a16:colId xmlns:a16="http://schemas.microsoft.com/office/drawing/2014/main" val="1701151423"/>
                    </a:ext>
                  </a:extLst>
                </a:gridCol>
              </a:tblGrid>
              <a:tr h="831928">
                <a:tc>
                  <a:txBody>
                    <a:bodyPr/>
                    <a:lstStyle/>
                    <a:p>
                      <a:pPr algn="l" fontAlgn="ctr"/>
                      <a:r>
                        <a:rPr lang="tr-TR" sz="2000" u="none" strike="noStrike" dirty="0">
                          <a:solidFill>
                            <a:schemeClr val="bg1"/>
                          </a:solidFill>
                          <a:effectLst/>
                          <a:latin typeface="Garamond" panose="02020404030301010803" pitchFamily="18" charset="0"/>
                        </a:rPr>
                        <a:t>Destek Konusu</a:t>
                      </a:r>
                      <a:endParaRPr lang="tr-TR" sz="2000" b="0" i="0" u="none" strike="noStrike" dirty="0">
                        <a:solidFill>
                          <a:schemeClr val="bg1"/>
                        </a:solidFill>
                        <a:effectLst/>
                        <a:latin typeface="Garamond" panose="02020404030301010803" pitchFamily="18" charset="0"/>
                      </a:endParaRPr>
                    </a:p>
                  </a:txBody>
                  <a:tcPr marL="180000" marR="10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u="none" strike="noStrike" dirty="0">
                          <a:solidFill>
                            <a:schemeClr val="bg1"/>
                          </a:solidFill>
                          <a:effectLst/>
                          <a:latin typeface="Garamond" panose="02020404030301010803" pitchFamily="18" charset="0"/>
                        </a:rPr>
                        <a:t>2025</a:t>
                      </a:r>
                      <a:endParaRPr lang="tr-TR" sz="2000" b="0" i="0" u="none" strike="noStrike" dirty="0">
                        <a:solidFill>
                          <a:schemeClr val="bg1"/>
                        </a:solidFill>
                        <a:effectLst/>
                        <a:latin typeface="Garamond" panose="02020404030301010803" pitchFamily="18"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488454">
                <a:tc>
                  <a:txBody>
                    <a:bodyPr/>
                    <a:lstStyle/>
                    <a:p>
                      <a:pPr algn="l" fontAlgn="ctr"/>
                      <a:r>
                        <a:rPr lang="tr-TR" sz="2000" u="none" strike="noStrike" dirty="0">
                          <a:effectLst/>
                          <a:latin typeface="Garamond" panose="02020404030301010803" pitchFamily="18" charset="0"/>
                        </a:rPr>
                        <a:t>Bitkisel Üretimin Desteklenmesi</a:t>
                      </a:r>
                      <a:endParaRPr lang="tr-TR" sz="2000" b="0" i="0" u="none" strike="noStrike" dirty="0">
                        <a:solidFill>
                          <a:srgbClr val="000000"/>
                        </a:solidFill>
                        <a:effectLst/>
                        <a:latin typeface="Garamond" panose="02020404030301010803" pitchFamily="18" charset="0"/>
                      </a:endParaRPr>
                    </a:p>
                  </a:txBody>
                  <a:tcPr marL="180000" marR="10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tr-TR" sz="2000" b="0" i="0" u="none" strike="noStrike" dirty="0">
                          <a:solidFill>
                            <a:srgbClr val="000000"/>
                          </a:solidFill>
                          <a:effectLst/>
                          <a:latin typeface="Garamond" panose="02020404030301010803" pitchFamily="18" charset="0"/>
                        </a:rPr>
                        <a:t>251.730.703</a:t>
                      </a:r>
                    </a:p>
                  </a:txBody>
                  <a:tcPr marL="9525" marR="576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488454">
                <a:tc>
                  <a:txBody>
                    <a:bodyPr/>
                    <a:lstStyle/>
                    <a:p>
                      <a:pPr algn="l" fontAlgn="ctr"/>
                      <a:r>
                        <a:rPr lang="tr-TR" sz="2000" u="none" strike="noStrike" dirty="0">
                          <a:effectLst/>
                          <a:latin typeface="Garamond" panose="02020404030301010803" pitchFamily="18" charset="0"/>
                        </a:rPr>
                        <a:t>Hayvansal Üretimin Desteklenmesi</a:t>
                      </a:r>
                      <a:endParaRPr lang="tr-TR" sz="2000" b="0" i="0" u="none" strike="noStrike" dirty="0">
                        <a:solidFill>
                          <a:srgbClr val="000000"/>
                        </a:solidFill>
                        <a:effectLst/>
                        <a:latin typeface="Garamond" panose="02020404030301010803" pitchFamily="18" charset="0"/>
                      </a:endParaRPr>
                    </a:p>
                  </a:txBody>
                  <a:tcPr marL="180000" marR="10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tr-TR" sz="2000" b="0" i="0" u="none" strike="noStrike" dirty="0">
                          <a:solidFill>
                            <a:srgbClr val="000000"/>
                          </a:solidFill>
                          <a:effectLst/>
                          <a:latin typeface="Garamond" panose="02020404030301010803" pitchFamily="18" charset="0"/>
                        </a:rPr>
                        <a:t>64.058.641</a:t>
                      </a:r>
                    </a:p>
                  </a:txBody>
                  <a:tcPr marL="9525" marR="576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1526708"/>
                  </a:ext>
                </a:extLst>
              </a:tr>
              <a:tr h="488454">
                <a:tc>
                  <a:txBody>
                    <a:bodyPr/>
                    <a:lstStyle/>
                    <a:p>
                      <a:pPr algn="l" fontAlgn="ctr"/>
                      <a:r>
                        <a:rPr lang="tr-TR" sz="2000" u="none" strike="noStrike" dirty="0">
                          <a:effectLst/>
                          <a:latin typeface="Garamond" panose="02020404030301010803" pitchFamily="18" charset="0"/>
                        </a:rPr>
                        <a:t>Su Ürünleri Üretimin Desteklenmesi</a:t>
                      </a:r>
                      <a:endParaRPr lang="tr-TR" sz="2000" b="0" i="0" u="none" strike="noStrike" dirty="0">
                        <a:solidFill>
                          <a:srgbClr val="000000"/>
                        </a:solidFill>
                        <a:effectLst/>
                        <a:latin typeface="Garamond" panose="02020404030301010803" pitchFamily="18" charset="0"/>
                      </a:endParaRPr>
                    </a:p>
                  </a:txBody>
                  <a:tcPr marL="180000" marR="10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tr-TR" sz="2000" b="0" i="0" u="none" strike="noStrike" dirty="0">
                          <a:solidFill>
                            <a:srgbClr val="000000"/>
                          </a:solidFill>
                          <a:effectLst/>
                          <a:latin typeface="Garamond" panose="02020404030301010803" pitchFamily="18" charset="0"/>
                        </a:rPr>
                        <a:t>0</a:t>
                      </a:r>
                    </a:p>
                  </a:txBody>
                  <a:tcPr marL="9525" marR="576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1645971"/>
                  </a:ext>
                </a:extLst>
              </a:tr>
              <a:tr h="488454">
                <a:tc>
                  <a:txBody>
                    <a:bodyPr/>
                    <a:lstStyle/>
                    <a:p>
                      <a:pPr algn="l" fontAlgn="ctr"/>
                      <a:r>
                        <a:rPr lang="tr-TR" sz="2000" u="none" strike="noStrike" dirty="0">
                          <a:effectLst/>
                          <a:latin typeface="Garamond" panose="02020404030301010803" pitchFamily="18" charset="0"/>
                        </a:rPr>
                        <a:t>Kırsal Kalkınmanın Desteklenmesi</a:t>
                      </a:r>
                      <a:endParaRPr lang="tr-TR" sz="2000" b="0" i="0" u="none" strike="noStrike" dirty="0">
                        <a:solidFill>
                          <a:srgbClr val="000000"/>
                        </a:solidFill>
                        <a:effectLst/>
                        <a:latin typeface="Garamond" panose="02020404030301010803" pitchFamily="18" charset="0"/>
                      </a:endParaRPr>
                    </a:p>
                  </a:txBody>
                  <a:tcPr marL="180000" marR="10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tr-TR" sz="2000" b="0" i="0" u="none" strike="noStrike" dirty="0">
                          <a:solidFill>
                            <a:srgbClr val="000000"/>
                          </a:solidFill>
                          <a:effectLst/>
                          <a:latin typeface="Garamond" panose="02020404030301010803" pitchFamily="18" charset="0"/>
                        </a:rPr>
                        <a:t>1.426.830,80</a:t>
                      </a:r>
                    </a:p>
                  </a:txBody>
                  <a:tcPr marL="9525" marR="576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6296186"/>
                  </a:ext>
                </a:extLst>
              </a:tr>
              <a:tr h="488454">
                <a:tc>
                  <a:txBody>
                    <a:bodyPr/>
                    <a:lstStyle/>
                    <a:p>
                      <a:pPr algn="l" fontAlgn="ctr"/>
                      <a:r>
                        <a:rPr lang="tr-TR" sz="2000" b="1" i="0" u="none" strike="noStrike" dirty="0">
                          <a:solidFill>
                            <a:srgbClr val="000000"/>
                          </a:solidFill>
                          <a:effectLst/>
                          <a:latin typeface="Garamond" panose="02020404030301010803" pitchFamily="18" charset="0"/>
                        </a:rPr>
                        <a:t>Toplam</a:t>
                      </a:r>
                    </a:p>
                  </a:txBody>
                  <a:tcPr marL="180000" marR="108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tr-TR" sz="2000" b="1" i="0" u="none" strike="noStrike" dirty="0">
                          <a:solidFill>
                            <a:srgbClr val="000000"/>
                          </a:solidFill>
                          <a:effectLst/>
                          <a:latin typeface="Garamond" panose="02020404030301010803" pitchFamily="18" charset="0"/>
                        </a:rPr>
                        <a:t>317.216.174</a:t>
                      </a:r>
                    </a:p>
                  </a:txBody>
                  <a:tcPr marL="9525" marR="576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74194159"/>
                  </a:ext>
                </a:extLst>
              </a:tr>
            </a:tbl>
          </a:graphicData>
        </a:graphic>
      </p:graphicFrame>
      <p:sp>
        <p:nvSpPr>
          <p:cNvPr id="5" name="Metin kutusu 4">
            <a:extLst>
              <a:ext uri="{FF2B5EF4-FFF2-40B4-BE49-F238E27FC236}">
                <a16:creationId xmlns:a16="http://schemas.microsoft.com/office/drawing/2014/main" id="{FC0DC9C2-BAE3-4B19-ABF0-C8F31204FB33}"/>
              </a:ext>
            </a:extLst>
          </p:cNvPr>
          <p:cNvSpPr txBox="1"/>
          <p:nvPr/>
        </p:nvSpPr>
        <p:spPr>
          <a:xfrm>
            <a:off x="10244669" y="1462873"/>
            <a:ext cx="1332416" cy="400110"/>
          </a:xfrm>
          <a:prstGeom prst="rect">
            <a:avLst/>
          </a:prstGeom>
          <a:noFill/>
        </p:spPr>
        <p:txBody>
          <a:bodyPr wrap="none" rtlCol="0">
            <a:spAutoFit/>
          </a:bodyPr>
          <a:lstStyle/>
          <a:p>
            <a:r>
              <a:rPr lang="tr-TR" sz="2000" dirty="0">
                <a:latin typeface="Garamond" panose="02020404030301010803" pitchFamily="18" charset="0"/>
              </a:rPr>
              <a:t>(Milyar TL)</a:t>
            </a:r>
          </a:p>
        </p:txBody>
      </p:sp>
      <p:cxnSp>
        <p:nvCxnSpPr>
          <p:cNvPr id="11" name="Düz Ok Bağlayıcısı 10">
            <a:extLst>
              <a:ext uri="{FF2B5EF4-FFF2-40B4-BE49-F238E27FC236}">
                <a16:creationId xmlns:a16="http://schemas.microsoft.com/office/drawing/2014/main" id="{492F2608-2913-7501-E58A-B4E868DA4F7D}"/>
              </a:ext>
            </a:extLst>
          </p:cNvPr>
          <p:cNvCxnSpPr>
            <a:cxnSpLocks/>
          </p:cNvCxnSpPr>
          <p:nvPr/>
        </p:nvCxnSpPr>
        <p:spPr>
          <a:xfrm>
            <a:off x="3443955" y="5969495"/>
            <a:ext cx="119641" cy="147294"/>
          </a:xfrm>
          <a:prstGeom prst="straightConnector1">
            <a:avLst/>
          </a:prstGeom>
          <a:ln>
            <a:solidFill>
              <a:srgbClr val="C42A1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0110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34209" y="1355002"/>
            <a:ext cx="10402169"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Kırsal Kalkınma Hibeleri</a:t>
            </a:r>
          </a:p>
        </p:txBody>
      </p:sp>
      <p:sp>
        <p:nvSpPr>
          <p:cNvPr id="4" name="Dikdörtgen 3"/>
          <p:cNvSpPr/>
          <p:nvPr/>
        </p:nvSpPr>
        <p:spPr>
          <a:xfrm>
            <a:off x="834210" y="1934689"/>
            <a:ext cx="7154144" cy="430887"/>
          </a:xfrm>
          <a:prstGeom prst="rect">
            <a:avLst/>
          </a:prstGeom>
        </p:spPr>
        <p:txBody>
          <a:bodyPr wrap="square">
            <a:spAutoFit/>
          </a:bodyPr>
          <a:lstStyle/>
          <a:p>
            <a:pPr marL="342900" lvl="1" indent="-342900" algn="just">
              <a:buFont typeface="Wingdings" panose="05000000000000000000" pitchFamily="2" charset="2"/>
              <a:buChar char="q"/>
            </a:pPr>
            <a:r>
              <a:rPr lang="tr-TR" sz="2200" b="1" dirty="0">
                <a:latin typeface="Garamond" panose="02020404030301010803" pitchFamily="18" charset="0"/>
              </a:rPr>
              <a:t>Kırsal Kalkınma Yatırımlarını Destekleme Programı </a:t>
            </a:r>
            <a:endParaRPr lang="tr-TR" sz="2200" dirty="0">
              <a:latin typeface="Garamond" panose="02020404030301010803" pitchFamily="18" charset="0"/>
            </a:endParaRPr>
          </a:p>
        </p:txBody>
      </p:sp>
      <p:sp>
        <p:nvSpPr>
          <p:cNvPr id="9" name="Dikdörtgen 8"/>
          <p:cNvSpPr/>
          <p:nvPr/>
        </p:nvSpPr>
        <p:spPr>
          <a:xfrm>
            <a:off x="834210" y="3909713"/>
            <a:ext cx="8039969" cy="430887"/>
          </a:xfrm>
          <a:prstGeom prst="rect">
            <a:avLst/>
          </a:prstGeom>
        </p:spPr>
        <p:txBody>
          <a:bodyPr wrap="square">
            <a:spAutoFit/>
          </a:bodyPr>
          <a:lstStyle/>
          <a:p>
            <a:pPr marL="342900" lvl="1" indent="-342900" algn="just">
              <a:buFont typeface="Wingdings" panose="05000000000000000000" pitchFamily="2" charset="2"/>
              <a:buChar char="q"/>
            </a:pPr>
            <a:r>
              <a:rPr lang="tr-TR" sz="2200" b="1" dirty="0">
                <a:latin typeface="Garamond" panose="02020404030301010803" pitchFamily="18" charset="0"/>
              </a:rPr>
              <a:t>Kırsal Kalkınma Hibeleri ve AB Fonları (IPARD I,II VE III)</a:t>
            </a:r>
          </a:p>
        </p:txBody>
      </p:sp>
      <p:graphicFrame>
        <p:nvGraphicFramePr>
          <p:cNvPr id="10" name="Tablo 9">
            <a:extLst>
              <a:ext uri="{FF2B5EF4-FFF2-40B4-BE49-F238E27FC236}">
                <a16:creationId xmlns:a16="http://schemas.microsoft.com/office/drawing/2014/main" id="{DF5EF5C6-F7EC-423C-9E1D-27A87F23B11B}"/>
              </a:ext>
            </a:extLst>
          </p:cNvPr>
          <p:cNvGraphicFramePr>
            <a:graphicFrameLocks noGrp="1"/>
          </p:cNvGraphicFramePr>
          <p:nvPr>
            <p:extLst>
              <p:ext uri="{D42A27DB-BD31-4B8C-83A1-F6EECF244321}">
                <p14:modId xmlns:p14="http://schemas.microsoft.com/office/powerpoint/2010/main" val="1682878892"/>
              </p:ext>
            </p:extLst>
          </p:nvPr>
        </p:nvGraphicFramePr>
        <p:xfrm>
          <a:off x="931196" y="2371633"/>
          <a:ext cx="9819408" cy="1373052"/>
        </p:xfrm>
        <a:graphic>
          <a:graphicData uri="http://schemas.openxmlformats.org/drawingml/2006/table">
            <a:tbl>
              <a:tblPr>
                <a:tableStyleId>{5C22544A-7EE6-4342-B048-85BDC9FD1C3A}</a:tableStyleId>
              </a:tblPr>
              <a:tblGrid>
                <a:gridCol w="7118464">
                  <a:extLst>
                    <a:ext uri="{9D8B030D-6E8A-4147-A177-3AD203B41FA5}">
                      <a16:colId xmlns:a16="http://schemas.microsoft.com/office/drawing/2014/main" val="1469330463"/>
                    </a:ext>
                  </a:extLst>
                </a:gridCol>
                <a:gridCol w="2700944">
                  <a:extLst>
                    <a:ext uri="{9D8B030D-6E8A-4147-A177-3AD203B41FA5}">
                      <a16:colId xmlns:a16="http://schemas.microsoft.com/office/drawing/2014/main" val="2043379069"/>
                    </a:ext>
                  </a:extLst>
                </a:gridCol>
              </a:tblGrid>
              <a:tr h="343263">
                <a:tc>
                  <a:txBody>
                    <a:bodyPr/>
                    <a:lstStyle/>
                    <a:p>
                      <a:pPr algn="l" fontAlgn="ctr"/>
                      <a:r>
                        <a:rPr lang="tr-TR" sz="2000" b="0" i="0" u="none" strike="noStrike" dirty="0">
                          <a:solidFill>
                            <a:schemeClr val="bg1"/>
                          </a:solidFill>
                          <a:effectLst/>
                          <a:latin typeface="Garamond" panose="02020404030301010803" pitchFamily="18" charset="0"/>
                          <a:cs typeface="ARIAL" panose="020B0604020202020204" pitchFamily="34" charset="0"/>
                        </a:rPr>
                        <a:t>Program Bilgisi</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b="0" i="0" u="none" strike="noStrike" dirty="0">
                          <a:solidFill>
                            <a:schemeClr val="bg1"/>
                          </a:solidFill>
                          <a:effectLst/>
                          <a:latin typeface="Garamond" panose="02020404030301010803" pitchFamily="18" charset="0"/>
                          <a:cs typeface="ARIAL" panose="020B0604020202020204" pitchFamily="34" charset="0"/>
                        </a:rPr>
                        <a:t>Miktar</a:t>
                      </a:r>
                    </a:p>
                  </a:txBody>
                  <a:tcPr marL="4658"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343263">
                <a:tc>
                  <a:txBody>
                    <a:bodyPr/>
                    <a:lstStyle/>
                    <a:p>
                      <a:pPr algn="just" fontAlgn="ctr"/>
                      <a:r>
                        <a:rPr lang="tr-TR" sz="2000" b="0" i="0" u="none" strike="noStrike" dirty="0">
                          <a:solidFill>
                            <a:srgbClr val="000000"/>
                          </a:solidFill>
                          <a:effectLst/>
                          <a:latin typeface="Garamond" panose="02020404030301010803" pitchFamily="18" charset="0"/>
                        </a:rPr>
                        <a:t>Toplam Verilen Destek (milyon TL)</a:t>
                      </a: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tr-TR" sz="2000" b="0" i="0" u="none" strike="noStrike" dirty="0">
                          <a:solidFill>
                            <a:srgbClr val="000000"/>
                          </a:solidFill>
                          <a:effectLst/>
                          <a:latin typeface="Garamond" panose="02020404030301010803" pitchFamily="18" charset="0"/>
                        </a:rPr>
                        <a:t>1.426.830,80 TL</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343263">
                <a:tc>
                  <a:txBody>
                    <a:bodyPr/>
                    <a:lstStyle/>
                    <a:p>
                      <a:pPr algn="just" fontAlgn="ctr"/>
                      <a:r>
                        <a:rPr lang="tr-TR" sz="2000" b="0" i="0" u="none" strike="noStrike" dirty="0">
                          <a:solidFill>
                            <a:srgbClr val="000000"/>
                          </a:solidFill>
                          <a:effectLst/>
                          <a:latin typeface="Garamond" panose="02020404030301010803" pitchFamily="18" charset="0"/>
                          <a:ea typeface="Symbol" panose="05050102010706020507" pitchFamily="18" charset="2"/>
                          <a:cs typeface="Symbol" panose="05050102010706020507" pitchFamily="18" charset="2"/>
                        </a:rPr>
                        <a:t>Sağlanan İstihdam (kişi)</a:t>
                      </a:r>
                      <a:endParaRPr lang="tr-TR" sz="2000" b="0" i="0" u="none" strike="noStrike" dirty="0">
                        <a:solidFill>
                          <a:srgbClr val="000000"/>
                        </a:solidFill>
                        <a:effectLst/>
                        <a:latin typeface="Garamond" panose="02020404030301010803" pitchFamily="18" charset="0"/>
                      </a:endParaRP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tr-TR" sz="2000" b="0" i="0" u="none" strike="noStrike" dirty="0">
                          <a:solidFill>
                            <a:srgbClr val="000000"/>
                          </a:solidFill>
                          <a:effectLst/>
                          <a:latin typeface="Garamond" panose="02020404030301010803" pitchFamily="18" charset="0"/>
                        </a:rPr>
                        <a:t>15</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1526708"/>
                  </a:ext>
                </a:extLst>
              </a:tr>
              <a:tr h="343263">
                <a:tc>
                  <a:txBody>
                    <a:bodyPr/>
                    <a:lstStyle/>
                    <a:p>
                      <a:pPr algn="just" fontAlgn="ctr"/>
                      <a:r>
                        <a:rPr lang="tr-TR" sz="2000" b="0" i="0" u="none" strike="noStrike" dirty="0">
                          <a:solidFill>
                            <a:srgbClr val="000000"/>
                          </a:solidFill>
                          <a:effectLst/>
                          <a:latin typeface="Garamond" panose="02020404030301010803" pitchFamily="18" charset="0"/>
                          <a:ea typeface="Symbol" panose="05050102010706020507" pitchFamily="18" charset="2"/>
                          <a:cs typeface="Symbol" panose="05050102010706020507" pitchFamily="18" charset="2"/>
                        </a:rPr>
                        <a:t>Biten Proje Sayısı (adet)</a:t>
                      </a:r>
                      <a:endParaRPr lang="tr-TR" sz="2000" b="0" i="0" u="none" strike="noStrike" dirty="0">
                        <a:solidFill>
                          <a:srgbClr val="000000"/>
                        </a:solidFill>
                        <a:effectLst/>
                        <a:latin typeface="Garamond" panose="02020404030301010803" pitchFamily="18" charset="0"/>
                      </a:endParaRP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tr-TR" sz="2000" b="0" i="0" u="none" strike="noStrike" dirty="0">
                          <a:solidFill>
                            <a:srgbClr val="000000"/>
                          </a:solidFill>
                          <a:effectLst/>
                          <a:latin typeface="Garamond" panose="02020404030301010803" pitchFamily="18" charset="0"/>
                        </a:rPr>
                        <a:t>15</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1645971"/>
                  </a:ext>
                </a:extLst>
              </a:tr>
            </a:tbl>
          </a:graphicData>
        </a:graphic>
      </p:graphicFrame>
      <p:graphicFrame>
        <p:nvGraphicFramePr>
          <p:cNvPr id="11" name="Tablo 10">
            <a:extLst>
              <a:ext uri="{FF2B5EF4-FFF2-40B4-BE49-F238E27FC236}">
                <a16:creationId xmlns:a16="http://schemas.microsoft.com/office/drawing/2014/main" id="{DF5EF5C6-F7EC-423C-9E1D-27A87F23B11B}"/>
              </a:ext>
            </a:extLst>
          </p:cNvPr>
          <p:cNvGraphicFramePr>
            <a:graphicFrameLocks noGrp="1"/>
          </p:cNvGraphicFramePr>
          <p:nvPr>
            <p:extLst>
              <p:ext uri="{D42A27DB-BD31-4B8C-83A1-F6EECF244321}">
                <p14:modId xmlns:p14="http://schemas.microsoft.com/office/powerpoint/2010/main" val="4063156313"/>
              </p:ext>
            </p:extLst>
          </p:nvPr>
        </p:nvGraphicFramePr>
        <p:xfrm>
          <a:off x="931196" y="4393250"/>
          <a:ext cx="9819408" cy="2102053"/>
        </p:xfrm>
        <a:graphic>
          <a:graphicData uri="http://schemas.openxmlformats.org/drawingml/2006/table">
            <a:tbl>
              <a:tblPr>
                <a:tableStyleId>{5C22544A-7EE6-4342-B048-85BDC9FD1C3A}</a:tableStyleId>
              </a:tblPr>
              <a:tblGrid>
                <a:gridCol w="7118464">
                  <a:extLst>
                    <a:ext uri="{9D8B030D-6E8A-4147-A177-3AD203B41FA5}">
                      <a16:colId xmlns:a16="http://schemas.microsoft.com/office/drawing/2014/main" val="1469330463"/>
                    </a:ext>
                  </a:extLst>
                </a:gridCol>
                <a:gridCol w="2700944">
                  <a:extLst>
                    <a:ext uri="{9D8B030D-6E8A-4147-A177-3AD203B41FA5}">
                      <a16:colId xmlns:a16="http://schemas.microsoft.com/office/drawing/2014/main" val="2043379069"/>
                    </a:ext>
                  </a:extLst>
                </a:gridCol>
              </a:tblGrid>
              <a:tr h="347872">
                <a:tc>
                  <a:txBody>
                    <a:bodyPr/>
                    <a:lstStyle/>
                    <a:p>
                      <a:pPr algn="l" fontAlgn="ctr"/>
                      <a:r>
                        <a:rPr lang="tr-TR" sz="2000" b="0" i="0" u="none" strike="noStrike" dirty="0">
                          <a:solidFill>
                            <a:schemeClr val="bg1"/>
                          </a:solidFill>
                          <a:effectLst/>
                          <a:latin typeface="Garamond" panose="02020404030301010803" pitchFamily="18" charset="0"/>
                          <a:cs typeface="ARIAL" panose="020B0604020202020204" pitchFamily="34" charset="0"/>
                        </a:rPr>
                        <a:t>Hibe Bilgisi</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b="0" i="0" u="none" strike="noStrike" dirty="0">
                          <a:solidFill>
                            <a:schemeClr val="bg1"/>
                          </a:solidFill>
                          <a:effectLst/>
                          <a:latin typeface="Garamond" panose="02020404030301010803" pitchFamily="18" charset="0"/>
                          <a:cs typeface="ARIAL" panose="020B0604020202020204" pitchFamily="34" charset="0"/>
                        </a:rPr>
                        <a:t>Miktar</a:t>
                      </a:r>
                    </a:p>
                  </a:txBody>
                  <a:tcPr marL="4658"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347872">
                <a:tc>
                  <a:txBody>
                    <a:bodyPr/>
                    <a:lstStyle/>
                    <a:p>
                      <a:pPr algn="just" fontAlgn="ctr"/>
                      <a:r>
                        <a:rPr lang="tr-TR" sz="2000" b="0" i="0" u="none" strike="noStrike" dirty="0">
                          <a:solidFill>
                            <a:srgbClr val="000000"/>
                          </a:solidFill>
                          <a:effectLst/>
                          <a:latin typeface="Garamond" panose="02020404030301010803" pitchFamily="18" charset="0"/>
                          <a:ea typeface="Symbol" panose="05050102010706020507" pitchFamily="18" charset="2"/>
                          <a:cs typeface="Symbol" panose="05050102010706020507" pitchFamily="18" charset="2"/>
                        </a:rPr>
                        <a:t>Sözleşme İmzalanan Proje Sayısı (adet)</a:t>
                      </a:r>
                      <a:endParaRPr lang="tr-TR" sz="2000" b="0" i="0" u="none" strike="noStrike" dirty="0">
                        <a:solidFill>
                          <a:srgbClr val="000000"/>
                        </a:solidFill>
                        <a:effectLst/>
                        <a:latin typeface="Garamond" panose="02020404030301010803" pitchFamily="18" charset="0"/>
                      </a:endParaRP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tr-TR" sz="2000" b="0" i="0" u="none" strike="noStrike" dirty="0">
                          <a:solidFill>
                            <a:srgbClr val="000000"/>
                          </a:solidFill>
                          <a:effectLst/>
                          <a:latin typeface="Garamond" panose="02020404030301010803" pitchFamily="18" charset="0"/>
                        </a:rPr>
                        <a:t>4</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347872">
                <a:tc>
                  <a:txBody>
                    <a:bodyPr/>
                    <a:lstStyle/>
                    <a:p>
                      <a:pPr algn="just" fontAlgn="ctr"/>
                      <a:r>
                        <a:rPr lang="tr-TR" sz="2000" b="0" i="0" u="none" strike="noStrike" dirty="0">
                          <a:solidFill>
                            <a:srgbClr val="000000"/>
                          </a:solidFill>
                          <a:effectLst/>
                          <a:latin typeface="Garamond" panose="02020404030301010803" pitchFamily="18" charset="0"/>
                          <a:ea typeface="Symbol" panose="05050102010706020507" pitchFamily="18" charset="2"/>
                          <a:cs typeface="Symbol" panose="05050102010706020507" pitchFamily="18" charset="2"/>
                        </a:rPr>
                        <a:t>Toplam Yatırım Tutarı (milyon TL)</a:t>
                      </a:r>
                      <a:endParaRPr lang="tr-TR" sz="2000" b="0" i="0" u="none" strike="noStrike" dirty="0">
                        <a:solidFill>
                          <a:srgbClr val="000000"/>
                        </a:solidFill>
                        <a:effectLst/>
                        <a:latin typeface="Garamond" panose="02020404030301010803" pitchFamily="18" charset="0"/>
                      </a:endParaRP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tr-TR" sz="2000" b="0" i="0" u="none" strike="noStrike" dirty="0">
                          <a:solidFill>
                            <a:srgbClr val="000000"/>
                          </a:solidFill>
                          <a:effectLst/>
                          <a:latin typeface="Garamond" panose="02020404030301010803" pitchFamily="18" charset="0"/>
                        </a:rPr>
                        <a:t>73.859.433,00</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1526708"/>
                  </a:ext>
                </a:extLst>
              </a:tr>
              <a:tr h="347872">
                <a:tc>
                  <a:txBody>
                    <a:bodyPr/>
                    <a:lstStyle/>
                    <a:p>
                      <a:pPr algn="just" fontAlgn="ctr"/>
                      <a:r>
                        <a:rPr lang="tr-TR" sz="2000" b="0" i="0" u="none" strike="noStrike" dirty="0">
                          <a:solidFill>
                            <a:srgbClr val="000000"/>
                          </a:solidFill>
                          <a:effectLst/>
                          <a:latin typeface="Garamond" panose="02020404030301010803" pitchFamily="18" charset="0"/>
                          <a:ea typeface="Symbol" panose="05050102010706020507" pitchFamily="18" charset="2"/>
                          <a:cs typeface="Symbol" panose="05050102010706020507" pitchFamily="18" charset="2"/>
                        </a:rPr>
                        <a:t>Ödenen Hibe Miktarı (milyon TL)</a:t>
                      </a:r>
                      <a:endParaRPr lang="tr-TR" sz="2000" b="0" i="0" u="none" strike="noStrike" dirty="0">
                        <a:solidFill>
                          <a:srgbClr val="000000"/>
                        </a:solidFill>
                        <a:effectLst/>
                        <a:latin typeface="Garamond" panose="02020404030301010803" pitchFamily="18" charset="0"/>
                      </a:endParaRP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tr-TR" sz="2000" b="0" i="0" u="none" strike="noStrike" dirty="0">
                          <a:solidFill>
                            <a:srgbClr val="000000"/>
                          </a:solidFill>
                          <a:effectLst/>
                          <a:latin typeface="Garamond" panose="02020404030301010803" pitchFamily="18" charset="0"/>
                        </a:rPr>
                        <a:t>34.359.601,00</a:t>
                      </a:r>
                      <a:r>
                        <a:rPr lang="tr-TR" sz="3600" b="0" i="0" u="none" strike="noStrike" dirty="0">
                          <a:solidFill>
                            <a:srgbClr val="000000"/>
                          </a:solidFill>
                          <a:effectLst/>
                          <a:latin typeface="Garamond" panose="02020404030301010803" pitchFamily="18" charset="0"/>
                        </a:rPr>
                        <a:t>   </a:t>
                      </a:r>
                      <a:br>
                        <a:rPr lang="tr-TR" sz="3600" b="0" i="0" u="none" strike="noStrike" dirty="0">
                          <a:solidFill>
                            <a:srgbClr val="000000"/>
                          </a:solidFill>
                          <a:effectLst/>
                          <a:latin typeface="Garamond" panose="02020404030301010803" pitchFamily="18" charset="0"/>
                        </a:rPr>
                      </a:br>
                      <a:r>
                        <a:rPr lang="tr-TR" sz="1000" b="0" i="0" u="none" strike="noStrike" dirty="0">
                          <a:solidFill>
                            <a:srgbClr val="000000"/>
                          </a:solidFill>
                          <a:effectLst/>
                          <a:latin typeface="Garamond" panose="02020404030301010803" pitchFamily="18" charset="0"/>
                        </a:rPr>
                        <a:t>(yıl sonuna kadar ödenecek olan)</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1645971"/>
                  </a:ext>
                </a:extLst>
              </a:tr>
              <a:tr h="347872">
                <a:tc>
                  <a:txBody>
                    <a:bodyPr/>
                    <a:lstStyle/>
                    <a:p>
                      <a:pPr algn="just" fontAlgn="ctr"/>
                      <a:r>
                        <a:rPr lang="tr-TR" sz="2000" b="0" i="0" u="none" strike="noStrike" dirty="0">
                          <a:solidFill>
                            <a:srgbClr val="000000"/>
                          </a:solidFill>
                          <a:effectLst/>
                          <a:latin typeface="Garamond" panose="02020404030301010803" pitchFamily="18" charset="0"/>
                          <a:ea typeface="Symbol" panose="05050102010706020507" pitchFamily="18" charset="2"/>
                          <a:cs typeface="Symbol" panose="05050102010706020507" pitchFamily="18" charset="2"/>
                        </a:rPr>
                        <a:t>Sağlanan İstihdam (kişi)</a:t>
                      </a:r>
                      <a:endParaRPr lang="tr-TR" sz="2000" b="0" i="0" u="none" strike="noStrike" dirty="0">
                        <a:solidFill>
                          <a:srgbClr val="000000"/>
                        </a:solidFill>
                        <a:effectLst/>
                        <a:latin typeface="Garamond" panose="02020404030301010803" pitchFamily="18" charset="0"/>
                      </a:endParaRPr>
                    </a:p>
                  </a:txBody>
                  <a:tcPr marL="180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tr-TR" sz="2000" b="0" i="0" u="none" strike="noStrike" dirty="0">
                          <a:solidFill>
                            <a:srgbClr val="000000"/>
                          </a:solidFill>
                          <a:effectLst/>
                          <a:latin typeface="Garamond" panose="02020404030301010803" pitchFamily="18" charset="0"/>
                        </a:rPr>
                        <a:t>0</a:t>
                      </a:r>
                    </a:p>
                  </a:txBody>
                  <a:tcPr marL="9525" marR="72000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96296186"/>
                  </a:ext>
                </a:extLst>
              </a:tr>
            </a:tbl>
          </a:graphicData>
        </a:graphic>
      </p:graphicFrame>
      <p:sp>
        <p:nvSpPr>
          <p:cNvPr id="12" name="Dikdörtgen 11"/>
          <p:cNvSpPr/>
          <p:nvPr/>
        </p:nvSpPr>
        <p:spPr>
          <a:xfrm>
            <a:off x="1057593" y="6097775"/>
            <a:ext cx="1328551" cy="307777"/>
          </a:xfrm>
          <a:prstGeom prst="rect">
            <a:avLst/>
          </a:prstGeom>
        </p:spPr>
        <p:txBody>
          <a:bodyPr wrap="square">
            <a:spAutoFit/>
          </a:bodyPr>
          <a:lstStyle/>
          <a:p>
            <a:r>
              <a:rPr lang="tr-TR" sz="1400" dirty="0">
                <a:latin typeface="Garamond" panose="02020404030301010803" pitchFamily="18" charset="0"/>
              </a:rPr>
              <a:t>Kaynak: TOB</a:t>
            </a:r>
            <a:endParaRPr lang="tr-TR" sz="1400" dirty="0"/>
          </a:p>
        </p:txBody>
      </p:sp>
    </p:spTree>
    <p:extLst>
      <p:ext uri="{BB962C8B-B14F-4D97-AF65-F5344CB8AC3E}">
        <p14:creationId xmlns:p14="http://schemas.microsoft.com/office/powerpoint/2010/main" val="1039157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66478" y="1313111"/>
            <a:ext cx="10461196"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Gıda Denetim Faaliyetleri</a:t>
            </a:r>
          </a:p>
        </p:txBody>
      </p:sp>
      <p:sp>
        <p:nvSpPr>
          <p:cNvPr id="8" name="Dikdörtgen 7"/>
          <p:cNvSpPr/>
          <p:nvPr/>
        </p:nvSpPr>
        <p:spPr>
          <a:xfrm>
            <a:off x="866478" y="6083933"/>
            <a:ext cx="1319373" cy="307777"/>
          </a:xfrm>
          <a:prstGeom prst="rect">
            <a:avLst/>
          </a:prstGeom>
        </p:spPr>
        <p:txBody>
          <a:bodyPr wrap="square">
            <a:spAutoFit/>
          </a:bodyPr>
          <a:lstStyle/>
          <a:p>
            <a:r>
              <a:rPr lang="tr-TR" sz="1400" dirty="0">
                <a:latin typeface="Garamond" panose="02020404030301010803" pitchFamily="18" charset="0"/>
              </a:rPr>
              <a:t>Kaynak: TOB</a:t>
            </a:r>
            <a:endParaRPr lang="tr-TR" sz="1400" dirty="0"/>
          </a:p>
        </p:txBody>
      </p:sp>
      <p:sp>
        <p:nvSpPr>
          <p:cNvPr id="9" name="Dikdörtgen 8"/>
          <p:cNvSpPr/>
          <p:nvPr/>
        </p:nvSpPr>
        <p:spPr>
          <a:xfrm>
            <a:off x="7298917" y="1790725"/>
            <a:ext cx="3284882" cy="430887"/>
          </a:xfrm>
          <a:prstGeom prst="rect">
            <a:avLst/>
          </a:prstGeom>
        </p:spPr>
        <p:txBody>
          <a:bodyPr wrap="square">
            <a:spAutoFit/>
          </a:bodyPr>
          <a:lstStyle/>
          <a:p>
            <a:pPr marL="342900" lvl="1" indent="-342900" algn="just">
              <a:buFont typeface="Wingdings" panose="05000000000000000000" pitchFamily="2" charset="2"/>
              <a:buChar char="q"/>
            </a:pPr>
            <a:r>
              <a:rPr lang="tr-TR" sz="2200" b="1" dirty="0">
                <a:latin typeface="Garamond" panose="02020404030301010803" pitchFamily="18" charset="0"/>
              </a:rPr>
              <a:t>İşletme Sayısı</a:t>
            </a:r>
            <a:endParaRPr lang="tr-TR" sz="2200" dirty="0">
              <a:latin typeface="Garamond" panose="02020404030301010803" pitchFamily="18" charset="0"/>
            </a:endParaRPr>
          </a:p>
        </p:txBody>
      </p:sp>
      <p:sp>
        <p:nvSpPr>
          <p:cNvPr id="10" name="Dikdörtgen 9"/>
          <p:cNvSpPr/>
          <p:nvPr/>
        </p:nvSpPr>
        <p:spPr>
          <a:xfrm>
            <a:off x="7408591" y="2295190"/>
            <a:ext cx="4383359" cy="1058751"/>
          </a:xfrm>
          <a:prstGeom prst="rect">
            <a:avLst/>
          </a:prstGeom>
        </p:spPr>
        <p:txBody>
          <a:bodyPr wrap="square" lIns="0" tIns="0" rIns="0" bIns="0">
            <a:noAutofit/>
          </a:bodyPr>
          <a:lstStyle/>
          <a:p>
            <a:pPr marL="0" lvl="1" algn="just">
              <a:lnSpc>
                <a:spcPct val="130000"/>
              </a:lnSpc>
              <a:buFont typeface="Wingdings" panose="05000000000000000000" pitchFamily="2" charset="2"/>
              <a:buChar char="Ø"/>
            </a:pPr>
            <a:r>
              <a:rPr lang="tr-TR" sz="2000" dirty="0">
                <a:latin typeface="Garamond" panose="02020404030301010803" pitchFamily="18" charset="0"/>
              </a:rPr>
              <a:t> 4.606 Gıda İşletmesi </a:t>
            </a:r>
          </a:p>
          <a:p>
            <a:pPr marL="0" lvl="1" algn="just">
              <a:lnSpc>
                <a:spcPct val="130000"/>
              </a:lnSpc>
              <a:buFont typeface="Wingdings" panose="05000000000000000000" pitchFamily="2" charset="2"/>
              <a:buChar char="Ø"/>
            </a:pPr>
            <a:r>
              <a:rPr lang="tr-TR" sz="2000" dirty="0">
                <a:latin typeface="Garamond" panose="02020404030301010803" pitchFamily="18" charset="0"/>
              </a:rPr>
              <a:t>181 Yem İşletmesi </a:t>
            </a:r>
          </a:p>
        </p:txBody>
      </p:sp>
      <p:sp>
        <p:nvSpPr>
          <p:cNvPr id="2" name="Dikdörtgen 1"/>
          <p:cNvSpPr/>
          <p:nvPr/>
        </p:nvSpPr>
        <p:spPr>
          <a:xfrm>
            <a:off x="7408592" y="3126521"/>
            <a:ext cx="4513442" cy="3105145"/>
          </a:xfrm>
          <a:prstGeom prst="rect">
            <a:avLst/>
          </a:prstGeom>
        </p:spPr>
        <p:txBody>
          <a:bodyPr wrap="square">
            <a:spAutoFit/>
          </a:bodyPr>
          <a:lstStyle/>
          <a:p>
            <a:pPr marL="342900" lvl="1" indent="-342900" algn="just">
              <a:lnSpc>
                <a:spcPct val="130000"/>
              </a:lnSpc>
              <a:buFont typeface="Wingdings" panose="05000000000000000000" pitchFamily="2" charset="2"/>
              <a:buChar char="q"/>
            </a:pPr>
            <a:r>
              <a:rPr lang="tr-TR" sz="2000" b="1" dirty="0">
                <a:latin typeface="Garamond" panose="02020404030301010803" pitchFamily="18" charset="0"/>
              </a:rPr>
              <a:t>2024 Yılında;</a:t>
            </a:r>
          </a:p>
          <a:p>
            <a:pPr marL="0" lvl="1" indent="0" algn="just">
              <a:lnSpc>
                <a:spcPct val="130000"/>
              </a:lnSpc>
            </a:pPr>
            <a:r>
              <a:rPr lang="tr-TR" sz="2000" b="1" dirty="0">
                <a:latin typeface="Garamond" panose="02020404030301010803" pitchFamily="18" charset="0"/>
              </a:rPr>
              <a:t>8.617 denetim </a:t>
            </a:r>
            <a:r>
              <a:rPr lang="tr-TR" sz="2000" dirty="0">
                <a:latin typeface="Garamond" panose="02020404030301010803" pitchFamily="18" charset="0"/>
              </a:rPr>
              <a:t>yapılmış, 361 adet numune alınmış ve usulsüzlük bulunan 90 işletmeye </a:t>
            </a:r>
            <a:r>
              <a:rPr lang="tr-TR" sz="2000" b="1" dirty="0">
                <a:latin typeface="Garamond" panose="02020404030301010803" pitchFamily="18" charset="0"/>
              </a:rPr>
              <a:t>5,142 milyon TL </a:t>
            </a:r>
            <a:r>
              <a:rPr lang="tr-TR" sz="2000" dirty="0">
                <a:latin typeface="Garamond" panose="02020404030301010803" pitchFamily="18" charset="0"/>
              </a:rPr>
              <a:t>ceza uygulanmıştır.</a:t>
            </a:r>
          </a:p>
          <a:p>
            <a:pPr marL="0" lvl="1" indent="0" algn="just">
              <a:lnSpc>
                <a:spcPct val="130000"/>
              </a:lnSpc>
            </a:pPr>
            <a:endParaRPr lang="tr-TR" sz="1200" dirty="0">
              <a:latin typeface="Garamond" panose="02020404030301010803" pitchFamily="18" charset="0"/>
            </a:endParaRPr>
          </a:p>
          <a:p>
            <a:pPr marL="0" lvl="1" algn="just">
              <a:lnSpc>
                <a:spcPct val="130000"/>
              </a:lnSpc>
            </a:pPr>
            <a:r>
              <a:rPr lang="tr-TR" sz="2000" baseline="0" dirty="0">
                <a:solidFill>
                  <a:prstClr val="black"/>
                </a:solidFill>
                <a:latin typeface="Garamond" panose="02020404030301010803" pitchFamily="18" charset="0"/>
              </a:rPr>
              <a:t>174 ALO Gıda hattına, 2024</a:t>
            </a:r>
            <a:r>
              <a:rPr lang="tr-TR" sz="2000" dirty="0">
                <a:solidFill>
                  <a:prstClr val="black"/>
                </a:solidFill>
                <a:latin typeface="Garamond" panose="02020404030301010803" pitchFamily="18" charset="0"/>
              </a:rPr>
              <a:t> yılında </a:t>
            </a:r>
            <a:r>
              <a:rPr lang="tr-TR" sz="2000" b="1" dirty="0">
                <a:solidFill>
                  <a:prstClr val="black"/>
                </a:solidFill>
                <a:latin typeface="Garamond" panose="02020404030301010803" pitchFamily="18" charset="0"/>
              </a:rPr>
              <a:t>280</a:t>
            </a:r>
            <a:r>
              <a:rPr lang="tr-TR" sz="2000" dirty="0">
                <a:solidFill>
                  <a:prstClr val="black"/>
                </a:solidFill>
                <a:latin typeface="Garamond" panose="02020404030301010803" pitchFamily="18" charset="0"/>
              </a:rPr>
              <a:t>, 2025 yılı </a:t>
            </a:r>
            <a:r>
              <a:rPr lang="tr-TR" sz="2000" dirty="0">
                <a:latin typeface="Garamond" panose="02020404030301010803" pitchFamily="18" charset="0"/>
              </a:rPr>
              <a:t>Eylül</a:t>
            </a:r>
            <a:r>
              <a:rPr lang="tr-TR" sz="2000" dirty="0">
                <a:solidFill>
                  <a:prstClr val="black"/>
                </a:solidFill>
                <a:latin typeface="Garamond" panose="02020404030301010803" pitchFamily="18" charset="0"/>
              </a:rPr>
              <a:t> ayı sonu itibariyle ise </a:t>
            </a:r>
            <a:r>
              <a:rPr lang="tr-TR" sz="2000" b="1" dirty="0">
                <a:solidFill>
                  <a:prstClr val="black"/>
                </a:solidFill>
                <a:latin typeface="Garamond" panose="02020404030301010803" pitchFamily="18" charset="0"/>
              </a:rPr>
              <a:t>240</a:t>
            </a:r>
            <a:r>
              <a:rPr lang="tr-TR" sz="2000" dirty="0">
                <a:solidFill>
                  <a:prstClr val="black"/>
                </a:solidFill>
                <a:latin typeface="Garamond" panose="02020404030301010803" pitchFamily="18" charset="0"/>
              </a:rPr>
              <a:t> bildirim gelmiştir.</a:t>
            </a:r>
            <a:endParaRPr lang="tr-TR" sz="2000" dirty="0">
              <a:latin typeface="Garamond" panose="02020404030301010803" pitchFamily="18" charset="0"/>
            </a:endParaRPr>
          </a:p>
        </p:txBody>
      </p:sp>
      <p:graphicFrame>
        <p:nvGraphicFramePr>
          <p:cNvPr id="11" name="Grafik 10"/>
          <p:cNvGraphicFramePr>
            <a:graphicFrameLocks/>
          </p:cNvGraphicFramePr>
          <p:nvPr/>
        </p:nvGraphicFramePr>
        <p:xfrm>
          <a:off x="733960" y="1937588"/>
          <a:ext cx="6326831" cy="3810857"/>
        </p:xfrm>
        <a:graphic>
          <a:graphicData uri="http://schemas.openxmlformats.org/drawingml/2006/chart">
            <c:chart xmlns:c="http://schemas.openxmlformats.org/drawingml/2006/chart" xmlns:r="http://schemas.openxmlformats.org/officeDocument/2006/relationships" r:id="rId2"/>
          </a:graphicData>
        </a:graphic>
      </p:graphicFrame>
      <p:sp>
        <p:nvSpPr>
          <p:cNvPr id="3" name="Dikdörtgen 2"/>
          <p:cNvSpPr/>
          <p:nvPr/>
        </p:nvSpPr>
        <p:spPr>
          <a:xfrm>
            <a:off x="866478" y="5640013"/>
            <a:ext cx="4173873" cy="553998"/>
          </a:xfrm>
          <a:prstGeom prst="rect">
            <a:avLst/>
          </a:prstGeom>
        </p:spPr>
        <p:txBody>
          <a:bodyPr wrap="square">
            <a:spAutoFit/>
          </a:bodyPr>
          <a:lstStyle/>
          <a:p>
            <a:pPr marL="0" lvl="1" algn="just">
              <a:lnSpc>
                <a:spcPct val="150000"/>
              </a:lnSpc>
            </a:pPr>
            <a:r>
              <a:rPr lang="tr-TR" sz="2000" dirty="0">
                <a:latin typeface="Garamond" panose="02020404030301010803" pitchFamily="18" charset="0"/>
              </a:rPr>
              <a:t>Gıda Denetçi Sayısı : 39 Kişi</a:t>
            </a:r>
          </a:p>
        </p:txBody>
      </p:sp>
      <p:sp>
        <p:nvSpPr>
          <p:cNvPr id="12" name="Metin kutusu 11">
            <a:extLst>
              <a:ext uri="{FF2B5EF4-FFF2-40B4-BE49-F238E27FC236}">
                <a16:creationId xmlns:a16="http://schemas.microsoft.com/office/drawing/2014/main" id="{0003DC41-E120-4528-B9A9-10B91D2C1D22}"/>
              </a:ext>
            </a:extLst>
          </p:cNvPr>
          <p:cNvSpPr txBox="1"/>
          <p:nvPr/>
        </p:nvSpPr>
        <p:spPr>
          <a:xfrm>
            <a:off x="1015999" y="1790725"/>
            <a:ext cx="592202" cy="307777"/>
          </a:xfrm>
          <a:prstGeom prst="rect">
            <a:avLst/>
          </a:prstGeom>
          <a:noFill/>
        </p:spPr>
        <p:txBody>
          <a:bodyPr wrap="square" rtlCol="0">
            <a:spAutoFit/>
          </a:bodyPr>
          <a:lstStyle/>
          <a:p>
            <a:r>
              <a:rPr lang="tr-TR" sz="1400" dirty="0">
                <a:latin typeface="Garamond" panose="02020404030301010803" pitchFamily="18" charset="0"/>
              </a:rPr>
              <a:t>(adet)</a:t>
            </a:r>
          </a:p>
        </p:txBody>
      </p:sp>
    </p:spTree>
    <p:extLst>
      <p:ext uri="{BB962C8B-B14F-4D97-AF65-F5344CB8AC3E}">
        <p14:creationId xmlns:p14="http://schemas.microsoft.com/office/powerpoint/2010/main" val="1877350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28384" y="1313111"/>
            <a:ext cx="1049929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Gıda Denetim Faaliyetleri</a:t>
            </a:r>
          </a:p>
        </p:txBody>
      </p:sp>
      <p:sp>
        <p:nvSpPr>
          <p:cNvPr id="8" name="Dikdörtgen 7"/>
          <p:cNvSpPr/>
          <p:nvPr/>
        </p:nvSpPr>
        <p:spPr>
          <a:xfrm>
            <a:off x="866478" y="6083933"/>
            <a:ext cx="1319373" cy="307777"/>
          </a:xfrm>
          <a:prstGeom prst="rect">
            <a:avLst/>
          </a:prstGeom>
        </p:spPr>
        <p:txBody>
          <a:bodyPr wrap="square">
            <a:spAutoFit/>
          </a:bodyPr>
          <a:lstStyle/>
          <a:p>
            <a:r>
              <a:rPr lang="tr-TR" sz="1400" dirty="0">
                <a:latin typeface="Garamond" panose="02020404030301010803" pitchFamily="18" charset="0"/>
              </a:rPr>
              <a:t>Kaynak: TOB</a:t>
            </a:r>
            <a:endParaRPr lang="tr-TR" sz="1400" dirty="0"/>
          </a:p>
        </p:txBody>
      </p:sp>
      <p:sp>
        <p:nvSpPr>
          <p:cNvPr id="9" name="Dikdörtgen 8"/>
          <p:cNvSpPr/>
          <p:nvPr/>
        </p:nvSpPr>
        <p:spPr>
          <a:xfrm>
            <a:off x="727256" y="4338944"/>
            <a:ext cx="3284882" cy="400110"/>
          </a:xfrm>
          <a:prstGeom prst="rect">
            <a:avLst/>
          </a:prstGeom>
        </p:spPr>
        <p:txBody>
          <a:bodyPr wrap="square">
            <a:spAutoFit/>
          </a:bodyPr>
          <a:lstStyle/>
          <a:p>
            <a:pPr marL="342900" lvl="1" indent="-342900" algn="just">
              <a:buFont typeface="Wingdings" panose="05000000000000000000" pitchFamily="2" charset="2"/>
              <a:buChar char="q"/>
            </a:pPr>
            <a:r>
              <a:rPr lang="tr-TR" sz="2000" b="1" dirty="0">
                <a:latin typeface="Garamond" panose="02020404030301010803" pitchFamily="18" charset="0"/>
              </a:rPr>
              <a:t>İşletme Sayısı</a:t>
            </a:r>
            <a:endParaRPr lang="tr-TR" sz="2000" dirty="0">
              <a:latin typeface="Garamond" panose="02020404030301010803" pitchFamily="18" charset="0"/>
            </a:endParaRPr>
          </a:p>
        </p:txBody>
      </p:sp>
      <p:sp>
        <p:nvSpPr>
          <p:cNvPr id="10" name="Dikdörtgen 9"/>
          <p:cNvSpPr/>
          <p:nvPr/>
        </p:nvSpPr>
        <p:spPr>
          <a:xfrm>
            <a:off x="828384" y="4732311"/>
            <a:ext cx="4383359" cy="1058751"/>
          </a:xfrm>
          <a:prstGeom prst="rect">
            <a:avLst/>
          </a:prstGeom>
        </p:spPr>
        <p:txBody>
          <a:bodyPr wrap="square" lIns="0" tIns="0" rIns="0" bIns="0">
            <a:noAutofit/>
          </a:bodyPr>
          <a:lstStyle/>
          <a:p>
            <a:pPr marL="0" lvl="1" algn="just">
              <a:lnSpc>
                <a:spcPct val="130000"/>
              </a:lnSpc>
              <a:buFont typeface="Wingdings" panose="05000000000000000000" pitchFamily="2" charset="2"/>
              <a:buChar char="Ø"/>
            </a:pPr>
            <a:r>
              <a:rPr lang="tr-TR" sz="2000" dirty="0">
                <a:latin typeface="Garamond" panose="02020404030301010803" pitchFamily="18" charset="0"/>
              </a:rPr>
              <a:t> 4.606 Gıda İşletmesi </a:t>
            </a:r>
          </a:p>
          <a:p>
            <a:pPr marL="0" lvl="1" algn="just">
              <a:lnSpc>
                <a:spcPct val="130000"/>
              </a:lnSpc>
              <a:buFont typeface="Wingdings" panose="05000000000000000000" pitchFamily="2" charset="2"/>
              <a:buChar char="Ø"/>
            </a:pPr>
            <a:r>
              <a:rPr lang="tr-TR" sz="2000" dirty="0">
                <a:latin typeface="Garamond" panose="02020404030301010803" pitchFamily="18" charset="0"/>
              </a:rPr>
              <a:t> 181 Yem İşletmesi </a:t>
            </a:r>
          </a:p>
        </p:txBody>
      </p:sp>
      <p:sp>
        <p:nvSpPr>
          <p:cNvPr id="2" name="Dikdörtgen 1"/>
          <p:cNvSpPr/>
          <p:nvPr/>
        </p:nvSpPr>
        <p:spPr>
          <a:xfrm>
            <a:off x="3390958" y="4279122"/>
            <a:ext cx="3893761" cy="2092881"/>
          </a:xfrm>
          <a:prstGeom prst="rect">
            <a:avLst/>
          </a:prstGeom>
        </p:spPr>
        <p:txBody>
          <a:bodyPr wrap="square">
            <a:spAutoFit/>
          </a:bodyPr>
          <a:lstStyle/>
          <a:p>
            <a:pPr marL="342900" lvl="1" indent="-342900" algn="just">
              <a:lnSpc>
                <a:spcPct val="130000"/>
              </a:lnSpc>
              <a:buFont typeface="Wingdings" panose="05000000000000000000" pitchFamily="2" charset="2"/>
              <a:buChar char="q"/>
            </a:pPr>
            <a:r>
              <a:rPr lang="tr-TR" sz="2000" b="1" dirty="0">
                <a:latin typeface="Garamond" panose="02020404030301010803" pitchFamily="18" charset="0"/>
              </a:rPr>
              <a:t>2024 Yılında;</a:t>
            </a:r>
          </a:p>
          <a:p>
            <a:pPr marL="342900" lvl="1" indent="-342900" algn="just">
              <a:lnSpc>
                <a:spcPct val="130000"/>
              </a:lnSpc>
              <a:buFont typeface="Wingdings" panose="05000000000000000000" pitchFamily="2" charset="2"/>
              <a:buChar char="Ø"/>
            </a:pPr>
            <a:r>
              <a:rPr lang="tr-TR" sz="2000" b="1" dirty="0">
                <a:latin typeface="Garamond" panose="02020404030301010803" pitchFamily="18" charset="0"/>
              </a:rPr>
              <a:t>8</a:t>
            </a:r>
            <a:r>
              <a:rPr lang="tr-TR" sz="2000" b="1">
                <a:latin typeface="Garamond" panose="02020404030301010803" pitchFamily="18" charset="0"/>
              </a:rPr>
              <a:t>.617 </a:t>
            </a:r>
            <a:r>
              <a:rPr lang="tr-TR" sz="2000" b="1" dirty="0">
                <a:latin typeface="Garamond" panose="02020404030301010803" pitchFamily="18" charset="0"/>
              </a:rPr>
              <a:t>denetim </a:t>
            </a:r>
            <a:r>
              <a:rPr lang="tr-TR" sz="2000" dirty="0">
                <a:latin typeface="Garamond" panose="02020404030301010803" pitchFamily="18" charset="0"/>
              </a:rPr>
              <a:t>yapılmış, 703 adet numune alınmış ve usulsüzlük bulunan 90 işletmeye </a:t>
            </a:r>
            <a:r>
              <a:rPr lang="tr-TR" sz="2000" b="1" dirty="0">
                <a:latin typeface="Garamond" panose="02020404030301010803" pitchFamily="18" charset="0"/>
              </a:rPr>
              <a:t>5,142 milyon TL </a:t>
            </a:r>
            <a:r>
              <a:rPr lang="tr-TR" sz="2000" dirty="0">
                <a:latin typeface="Garamond" panose="02020404030301010803" pitchFamily="18" charset="0"/>
              </a:rPr>
              <a:t>ceza uygulanmıştır.</a:t>
            </a:r>
          </a:p>
        </p:txBody>
      </p:sp>
      <p:sp>
        <p:nvSpPr>
          <p:cNvPr id="3" name="Dikdörtgen 2"/>
          <p:cNvSpPr/>
          <p:nvPr/>
        </p:nvSpPr>
        <p:spPr>
          <a:xfrm>
            <a:off x="876500" y="1778567"/>
            <a:ext cx="4134303" cy="553998"/>
          </a:xfrm>
          <a:prstGeom prst="rect">
            <a:avLst/>
          </a:prstGeom>
        </p:spPr>
        <p:txBody>
          <a:bodyPr wrap="square">
            <a:spAutoFit/>
          </a:bodyPr>
          <a:lstStyle/>
          <a:p>
            <a:pPr marL="342900" lvl="1" indent="-342900" algn="just">
              <a:lnSpc>
                <a:spcPct val="150000"/>
              </a:lnSpc>
              <a:buFont typeface="Wingdings" panose="05000000000000000000" pitchFamily="2" charset="2"/>
              <a:buChar char="Ø"/>
            </a:pPr>
            <a:r>
              <a:rPr lang="tr-TR" sz="2000" dirty="0">
                <a:latin typeface="Garamond" panose="02020404030301010803" pitchFamily="18" charset="0"/>
              </a:rPr>
              <a:t>Gıda Denetçi Sayısı : 39 Kişi</a:t>
            </a:r>
          </a:p>
        </p:txBody>
      </p:sp>
      <p:sp>
        <p:nvSpPr>
          <p:cNvPr id="5" name="Metin kutusu 4">
            <a:extLst>
              <a:ext uri="{FF2B5EF4-FFF2-40B4-BE49-F238E27FC236}">
                <a16:creationId xmlns:a16="http://schemas.microsoft.com/office/drawing/2014/main" id="{EFDC0B65-6CA5-7E36-0C05-BC061BA0D139}"/>
              </a:ext>
            </a:extLst>
          </p:cNvPr>
          <p:cNvSpPr txBox="1"/>
          <p:nvPr/>
        </p:nvSpPr>
        <p:spPr>
          <a:xfrm>
            <a:off x="7486113" y="4671962"/>
            <a:ext cx="3744000" cy="1692771"/>
          </a:xfrm>
          <a:prstGeom prst="rect">
            <a:avLst/>
          </a:prstGeom>
          <a:noFill/>
        </p:spPr>
        <p:txBody>
          <a:bodyPr wrap="square">
            <a:spAutoFit/>
          </a:bodyPr>
          <a:lstStyle/>
          <a:p>
            <a:pPr marL="285750" lvl="1" indent="-285750" algn="just">
              <a:lnSpc>
                <a:spcPct val="130000"/>
              </a:lnSpc>
              <a:buFont typeface="Wingdings" panose="05000000000000000000" pitchFamily="2" charset="2"/>
              <a:buChar char="Ø"/>
            </a:pPr>
            <a:r>
              <a:rPr lang="tr-TR" sz="2000" baseline="0" dirty="0">
                <a:solidFill>
                  <a:prstClr val="black"/>
                </a:solidFill>
                <a:latin typeface="Garamond" panose="02020404030301010803" pitchFamily="18" charset="0"/>
              </a:rPr>
              <a:t>174 ALO Gıda hattına, 2024</a:t>
            </a:r>
            <a:r>
              <a:rPr lang="tr-TR" sz="2000" dirty="0">
                <a:solidFill>
                  <a:prstClr val="black"/>
                </a:solidFill>
                <a:latin typeface="Garamond" panose="02020404030301010803" pitchFamily="18" charset="0"/>
              </a:rPr>
              <a:t> yılında </a:t>
            </a:r>
            <a:r>
              <a:rPr lang="tr-TR" sz="2000" b="1" dirty="0">
                <a:solidFill>
                  <a:prstClr val="black"/>
                </a:solidFill>
                <a:latin typeface="Garamond" panose="02020404030301010803" pitchFamily="18" charset="0"/>
              </a:rPr>
              <a:t>280</a:t>
            </a:r>
            <a:r>
              <a:rPr lang="tr-TR" sz="2000" dirty="0">
                <a:solidFill>
                  <a:prstClr val="black"/>
                </a:solidFill>
                <a:latin typeface="Garamond" panose="02020404030301010803" pitchFamily="18" charset="0"/>
              </a:rPr>
              <a:t>, 2025 yılı </a:t>
            </a:r>
            <a:r>
              <a:rPr lang="tr-TR" sz="2000" b="1" dirty="0">
                <a:latin typeface="Garamond" panose="02020404030301010803" pitchFamily="18" charset="0"/>
              </a:rPr>
              <a:t>Eylül</a:t>
            </a:r>
            <a:r>
              <a:rPr lang="tr-TR" sz="2000" dirty="0">
                <a:solidFill>
                  <a:prstClr val="black"/>
                </a:solidFill>
                <a:latin typeface="Garamond" panose="02020404030301010803" pitchFamily="18" charset="0"/>
              </a:rPr>
              <a:t> ayı sonu itibariyle ise </a:t>
            </a:r>
            <a:r>
              <a:rPr lang="tr-TR" sz="2000" b="1" dirty="0">
                <a:solidFill>
                  <a:prstClr val="black"/>
                </a:solidFill>
                <a:latin typeface="Garamond" panose="02020404030301010803" pitchFamily="18" charset="0"/>
              </a:rPr>
              <a:t>240</a:t>
            </a:r>
            <a:r>
              <a:rPr lang="tr-TR" sz="2000" dirty="0">
                <a:solidFill>
                  <a:prstClr val="black"/>
                </a:solidFill>
                <a:latin typeface="Garamond" panose="02020404030301010803" pitchFamily="18" charset="0"/>
              </a:rPr>
              <a:t> bildirim gelmiştir.</a:t>
            </a:r>
            <a:endParaRPr lang="tr-TR" sz="2000" dirty="0">
              <a:latin typeface="Garamond" panose="02020404030301010803" pitchFamily="18" charset="0"/>
            </a:endParaRPr>
          </a:p>
        </p:txBody>
      </p:sp>
      <p:sp>
        <p:nvSpPr>
          <p:cNvPr id="7" name="Metin kutusu 6">
            <a:extLst>
              <a:ext uri="{FF2B5EF4-FFF2-40B4-BE49-F238E27FC236}">
                <a16:creationId xmlns:a16="http://schemas.microsoft.com/office/drawing/2014/main" id="{83B6F148-BCC4-1A1A-0A7B-89280BEFF457}"/>
              </a:ext>
            </a:extLst>
          </p:cNvPr>
          <p:cNvSpPr txBox="1"/>
          <p:nvPr/>
        </p:nvSpPr>
        <p:spPr>
          <a:xfrm>
            <a:off x="10570028" y="1950602"/>
            <a:ext cx="633507" cy="338554"/>
          </a:xfrm>
          <a:prstGeom prst="rect">
            <a:avLst/>
          </a:prstGeom>
          <a:noFill/>
        </p:spPr>
        <p:txBody>
          <a:bodyPr wrap="none" rtlCol="0">
            <a:spAutoFit/>
          </a:bodyPr>
          <a:lstStyle/>
          <a:p>
            <a:r>
              <a:rPr lang="tr-TR" sz="1600" dirty="0">
                <a:latin typeface="Garamond" panose="02020404030301010803" pitchFamily="18" charset="0"/>
              </a:rPr>
              <a:t>(adet)</a:t>
            </a:r>
          </a:p>
        </p:txBody>
      </p:sp>
      <p:graphicFrame>
        <p:nvGraphicFramePr>
          <p:cNvPr id="13" name="Tablo 12">
            <a:extLst>
              <a:ext uri="{FF2B5EF4-FFF2-40B4-BE49-F238E27FC236}">
                <a16:creationId xmlns:a16="http://schemas.microsoft.com/office/drawing/2014/main" id="{B7A8ACE4-B5EE-C15E-EF4D-5C9752D2B704}"/>
              </a:ext>
            </a:extLst>
          </p:cNvPr>
          <p:cNvGraphicFramePr>
            <a:graphicFrameLocks noGrp="1"/>
          </p:cNvGraphicFramePr>
          <p:nvPr>
            <p:extLst>
              <p:ext uri="{D42A27DB-BD31-4B8C-83A1-F6EECF244321}">
                <p14:modId xmlns:p14="http://schemas.microsoft.com/office/powerpoint/2010/main" val="2563389223"/>
              </p:ext>
            </p:extLst>
          </p:nvPr>
        </p:nvGraphicFramePr>
        <p:xfrm>
          <a:off x="876500" y="2323458"/>
          <a:ext cx="10327035" cy="1838240"/>
        </p:xfrm>
        <a:graphic>
          <a:graphicData uri="http://schemas.openxmlformats.org/drawingml/2006/table">
            <a:tbl>
              <a:tblPr/>
              <a:tblGrid>
                <a:gridCol w="2065407">
                  <a:extLst>
                    <a:ext uri="{9D8B030D-6E8A-4147-A177-3AD203B41FA5}">
                      <a16:colId xmlns:a16="http://schemas.microsoft.com/office/drawing/2014/main" val="936960940"/>
                    </a:ext>
                  </a:extLst>
                </a:gridCol>
                <a:gridCol w="2065407">
                  <a:extLst>
                    <a:ext uri="{9D8B030D-6E8A-4147-A177-3AD203B41FA5}">
                      <a16:colId xmlns:a16="http://schemas.microsoft.com/office/drawing/2014/main" val="3002384608"/>
                    </a:ext>
                  </a:extLst>
                </a:gridCol>
                <a:gridCol w="2065407">
                  <a:extLst>
                    <a:ext uri="{9D8B030D-6E8A-4147-A177-3AD203B41FA5}">
                      <a16:colId xmlns:a16="http://schemas.microsoft.com/office/drawing/2014/main" val="614106974"/>
                    </a:ext>
                  </a:extLst>
                </a:gridCol>
                <a:gridCol w="2065407">
                  <a:extLst>
                    <a:ext uri="{9D8B030D-6E8A-4147-A177-3AD203B41FA5}">
                      <a16:colId xmlns:a16="http://schemas.microsoft.com/office/drawing/2014/main" val="3904425720"/>
                    </a:ext>
                  </a:extLst>
                </a:gridCol>
                <a:gridCol w="2065407">
                  <a:extLst>
                    <a:ext uri="{9D8B030D-6E8A-4147-A177-3AD203B41FA5}">
                      <a16:colId xmlns:a16="http://schemas.microsoft.com/office/drawing/2014/main" val="2384453619"/>
                    </a:ext>
                  </a:extLst>
                </a:gridCol>
              </a:tblGrid>
              <a:tr h="91912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2000" b="1" i="0" u="none" strike="noStrike" kern="1200" dirty="0">
                          <a:solidFill>
                            <a:srgbClr val="FFFFFF"/>
                          </a:solidFill>
                          <a:effectLst/>
                          <a:latin typeface="Garamond" panose="02020404030301010803" pitchFamily="18" charset="0"/>
                          <a:ea typeface="+mn-ea"/>
                          <a:cs typeface="+mn-cs"/>
                        </a:rPr>
                        <a:t>2002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914536091"/>
                  </a:ext>
                </a:extLst>
              </a:tr>
              <a:tr h="919120">
                <a:tc>
                  <a:txBody>
                    <a:bodyPr/>
                    <a:lstStyle/>
                    <a:p>
                      <a:pPr algn="ctr" rtl="0" fontAlgn="ctr"/>
                      <a:r>
                        <a:rPr lang="tr-TR" sz="2000" b="0" i="0" u="none" strike="noStrike" dirty="0">
                          <a:solidFill>
                            <a:srgbClr val="000000"/>
                          </a:solidFill>
                          <a:effectLst/>
                          <a:latin typeface="Garamond" panose="02020404030301010803" pitchFamily="18" charset="0"/>
                        </a:rPr>
                        <a:t>310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9.716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9.679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8.617</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4.992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70582825"/>
                  </a:ext>
                </a:extLst>
              </a:tr>
            </a:tbl>
          </a:graphicData>
        </a:graphic>
      </p:graphicFrame>
      <p:sp>
        <p:nvSpPr>
          <p:cNvPr id="14" name="Dikdörtgen 13">
            <a:extLst>
              <a:ext uri="{FF2B5EF4-FFF2-40B4-BE49-F238E27FC236}">
                <a16:creationId xmlns:a16="http://schemas.microsoft.com/office/drawing/2014/main" id="{8CE54FF6-EDB2-320E-FCFD-9BB05C448443}"/>
              </a:ext>
            </a:extLst>
          </p:cNvPr>
          <p:cNvSpPr/>
          <p:nvPr/>
        </p:nvSpPr>
        <p:spPr>
          <a:xfrm>
            <a:off x="7460098" y="4338944"/>
            <a:ext cx="3284882" cy="400110"/>
          </a:xfrm>
          <a:prstGeom prst="rect">
            <a:avLst/>
          </a:prstGeom>
        </p:spPr>
        <p:txBody>
          <a:bodyPr wrap="square">
            <a:spAutoFit/>
          </a:bodyPr>
          <a:lstStyle/>
          <a:p>
            <a:pPr marL="342900" lvl="1" indent="-342900" algn="just">
              <a:buFont typeface="Wingdings" panose="05000000000000000000" pitchFamily="2" charset="2"/>
              <a:buChar char="q"/>
            </a:pPr>
            <a:r>
              <a:rPr lang="tr-TR" sz="2000" b="1" dirty="0">
                <a:latin typeface="Garamond" panose="02020404030301010803" pitchFamily="18" charset="0"/>
              </a:rPr>
              <a:t>Gelen Bildirimler</a:t>
            </a:r>
            <a:endParaRPr lang="tr-TR" sz="2000" dirty="0">
              <a:latin typeface="Garamond" panose="02020404030301010803" pitchFamily="18" charset="0"/>
            </a:endParaRPr>
          </a:p>
        </p:txBody>
      </p:sp>
    </p:spTree>
    <p:extLst>
      <p:ext uri="{BB962C8B-B14F-4D97-AF65-F5344CB8AC3E}">
        <p14:creationId xmlns:p14="http://schemas.microsoft.com/office/powerpoint/2010/main" val="483465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36470" y="1304729"/>
            <a:ext cx="105156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Kooperatifler</a:t>
            </a:r>
          </a:p>
        </p:txBody>
      </p:sp>
      <p:sp>
        <p:nvSpPr>
          <p:cNvPr id="7" name="İçerik Yer Tutucusu 2">
            <a:extLst>
              <a:ext uri="{FF2B5EF4-FFF2-40B4-BE49-F238E27FC236}">
                <a16:creationId xmlns:a16="http://schemas.microsoft.com/office/drawing/2014/main" id="{5AF0934E-1CDA-7EAB-460B-5CEC393885D2}"/>
              </a:ext>
            </a:extLst>
          </p:cNvPr>
          <p:cNvSpPr txBox="1">
            <a:spLocks/>
          </p:cNvSpPr>
          <p:nvPr/>
        </p:nvSpPr>
        <p:spPr>
          <a:xfrm>
            <a:off x="452967" y="2065141"/>
            <a:ext cx="11286066" cy="3997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a:latin typeface="Garamond" panose="02020404030301010803" pitchFamily="18" charset="0"/>
            </a:endParaRPr>
          </a:p>
          <a:p>
            <a:pPr algn="just"/>
            <a:endParaRPr lang="tr-TR" dirty="0">
              <a:latin typeface="Garamond" panose="02020404030301010803" pitchFamily="18" charset="0"/>
            </a:endParaRPr>
          </a:p>
        </p:txBody>
      </p:sp>
      <p:sp>
        <p:nvSpPr>
          <p:cNvPr id="10" name="Rectangle 3">
            <a:extLst>
              <a:ext uri="{FF2B5EF4-FFF2-40B4-BE49-F238E27FC236}">
                <a16:creationId xmlns:a16="http://schemas.microsoft.com/office/drawing/2014/main" id="{C18D5528-1F36-4717-88AB-435203DF049D}"/>
              </a:ext>
            </a:extLst>
          </p:cNvPr>
          <p:cNvSpPr>
            <a:spLocks noChangeArrowheads="1"/>
          </p:cNvSpPr>
          <p:nvPr/>
        </p:nvSpPr>
        <p:spPr bwMode="auto">
          <a:xfrm>
            <a:off x="831789" y="2432181"/>
            <a:ext cx="10371787"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tr-TR" sz="2000" b="1" i="0" u="none" strike="noStrike" cap="none" normalizeH="0" baseline="0" dirty="0">
                <a:ln>
                  <a:noFill/>
                </a:ln>
                <a:solidFill>
                  <a:schemeClr val="tx1"/>
                </a:solidFill>
                <a:effectLst/>
                <a:latin typeface="Garamond" pitchFamily="18" charset="0"/>
                <a:cs typeface="Arial" pitchFamily="34" charset="0"/>
              </a:rPr>
              <a:t>Toplam Kooperatif Sayısı:</a:t>
            </a:r>
            <a:r>
              <a:rPr kumimoji="0" lang="tr-TR" sz="2000" b="0" i="0" u="none" strike="noStrike" cap="none" normalizeH="0" baseline="0" dirty="0">
                <a:ln>
                  <a:noFill/>
                </a:ln>
                <a:solidFill>
                  <a:schemeClr val="tx1"/>
                </a:solidFill>
                <a:effectLst/>
                <a:latin typeface="Garamond" pitchFamily="18" charset="0"/>
                <a:cs typeface="Arial" pitchFamily="34" charset="0"/>
              </a:rPr>
              <a:t> </a:t>
            </a:r>
            <a:r>
              <a:rPr lang="tr-TR" sz="2000" dirty="0">
                <a:latin typeface="Garamond" pitchFamily="18" charset="0"/>
                <a:cs typeface="Arial" pitchFamily="34" charset="0"/>
              </a:rPr>
              <a:t>35</a:t>
            </a:r>
            <a:endParaRPr kumimoji="0" lang="tr-TR" sz="2000" b="0" i="0" u="none" strike="noStrike" cap="none" normalizeH="0" baseline="0" dirty="0">
              <a:ln>
                <a:noFill/>
              </a:ln>
              <a:solidFill>
                <a:schemeClr val="tx1"/>
              </a:solidFill>
              <a:effectLst/>
              <a:latin typeface="Garamond"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tr-TR" sz="2000" b="1" i="0" u="none" strike="noStrike" cap="none" normalizeH="0" baseline="0" dirty="0">
                <a:ln>
                  <a:noFill/>
                </a:ln>
                <a:solidFill>
                  <a:schemeClr val="tx1"/>
                </a:solidFill>
                <a:effectLst/>
                <a:latin typeface="Garamond" pitchFamily="18" charset="0"/>
                <a:cs typeface="Arial" pitchFamily="34" charset="0"/>
              </a:rPr>
              <a:t>Kooperatiflere Kayıtlı Toplam Ortak Sayısı:</a:t>
            </a:r>
            <a:r>
              <a:rPr kumimoji="0" lang="tr-TR" sz="2000" b="0" i="0" u="none" strike="noStrike" cap="none" normalizeH="0" baseline="0" dirty="0">
                <a:ln>
                  <a:noFill/>
                </a:ln>
                <a:solidFill>
                  <a:schemeClr val="tx1"/>
                </a:solidFill>
                <a:effectLst/>
                <a:latin typeface="Garamond" pitchFamily="18" charset="0"/>
                <a:cs typeface="Arial" pitchFamily="34" charset="0"/>
              </a:rPr>
              <a:t> </a:t>
            </a:r>
            <a:r>
              <a:rPr lang="tr-TR" sz="2000" dirty="0">
                <a:latin typeface="Garamond" pitchFamily="18" charset="0"/>
                <a:cs typeface="Arial" pitchFamily="34" charset="0"/>
              </a:rPr>
              <a:t>2236</a:t>
            </a:r>
            <a:endParaRPr kumimoji="0" lang="tr-TR" sz="2000" b="0" i="0" u="none" strike="noStrike" cap="none" normalizeH="0" baseline="0" dirty="0">
              <a:ln>
                <a:noFill/>
              </a:ln>
              <a:solidFill>
                <a:schemeClr val="tx1"/>
              </a:solidFill>
              <a:effectLst/>
              <a:latin typeface="Garamond"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sz="2000" b="0" i="0" u="none" strike="noStrike" cap="none" normalizeH="0" baseline="0" dirty="0">
              <a:ln>
                <a:noFill/>
              </a:ln>
              <a:solidFill>
                <a:schemeClr val="tx1"/>
              </a:solidFill>
              <a:effectLst/>
              <a:latin typeface="Garamond"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a:ln>
                  <a:noFill/>
                </a:ln>
                <a:solidFill>
                  <a:schemeClr val="tx1"/>
                </a:solidFill>
                <a:effectLst/>
                <a:latin typeface="Garamond" pitchFamily="18" charset="0"/>
                <a:cs typeface="Arial" pitchFamily="34" charset="0"/>
              </a:rPr>
              <a:t>Kooperatif Türlerine Göre Dağılım:</a:t>
            </a:r>
            <a:endParaRPr kumimoji="0" lang="tr-TR" sz="2000" b="0" i="0" u="none" strike="noStrike" cap="none" normalizeH="0" baseline="0" dirty="0">
              <a:ln>
                <a:noFill/>
              </a:ln>
              <a:solidFill>
                <a:schemeClr val="tx1"/>
              </a:solidFill>
              <a:effectLst/>
              <a:latin typeface="Garamond" pitchFamily="18" charset="0"/>
              <a:cs typeface="Arial" pitchFamily="34" charset="0"/>
            </a:endParaRPr>
          </a:p>
          <a:p>
            <a:pPr marL="269875" marR="0" lvl="0" algn="l"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a:ln>
                  <a:noFill/>
                </a:ln>
                <a:solidFill>
                  <a:schemeClr val="tx1"/>
                </a:solidFill>
                <a:effectLst/>
                <a:latin typeface="Garamond" pitchFamily="18" charset="0"/>
                <a:cs typeface="Arial" pitchFamily="34" charset="0"/>
              </a:rPr>
              <a:t> Su Ürünleri Kooperatifi: </a:t>
            </a:r>
            <a:r>
              <a:rPr lang="tr-TR" sz="2000" dirty="0">
                <a:latin typeface="Garamond" pitchFamily="18" charset="0"/>
                <a:cs typeface="Arial" pitchFamily="34" charset="0"/>
              </a:rPr>
              <a:t>1</a:t>
            </a:r>
            <a:r>
              <a:rPr kumimoji="0" lang="tr-TR" sz="2000" b="0" i="0" u="none" strike="noStrike" cap="none" normalizeH="0" baseline="0" dirty="0">
                <a:ln>
                  <a:noFill/>
                </a:ln>
                <a:solidFill>
                  <a:schemeClr val="tx1"/>
                </a:solidFill>
                <a:effectLst/>
                <a:latin typeface="Garamond" pitchFamily="18" charset="0"/>
                <a:cs typeface="Arial" pitchFamily="34" charset="0"/>
              </a:rPr>
              <a:t> kooperatif, </a:t>
            </a:r>
            <a:r>
              <a:rPr lang="tr-TR" sz="2000" dirty="0">
                <a:latin typeface="Garamond" pitchFamily="18" charset="0"/>
                <a:cs typeface="Arial" pitchFamily="34" charset="0"/>
              </a:rPr>
              <a:t>28</a:t>
            </a:r>
            <a:r>
              <a:rPr kumimoji="0" lang="tr-TR" sz="2000" b="0" i="0" u="none" strike="noStrike" cap="none" normalizeH="0" baseline="0" dirty="0">
                <a:ln>
                  <a:noFill/>
                </a:ln>
                <a:solidFill>
                  <a:schemeClr val="tx1"/>
                </a:solidFill>
                <a:effectLst/>
                <a:latin typeface="Garamond" pitchFamily="18" charset="0"/>
                <a:cs typeface="Arial" pitchFamily="34" charset="0"/>
              </a:rPr>
              <a:t> ortak</a:t>
            </a:r>
          </a:p>
          <a:p>
            <a:pPr marL="269875" marR="0" lvl="0" algn="l"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a:ln>
                  <a:noFill/>
                </a:ln>
                <a:solidFill>
                  <a:schemeClr val="tx1"/>
                </a:solidFill>
                <a:effectLst/>
                <a:latin typeface="Garamond" pitchFamily="18" charset="0"/>
                <a:cs typeface="Arial" pitchFamily="34" charset="0"/>
              </a:rPr>
              <a:t> Tarımsal Kalkınma Kooperatifi: 3</a:t>
            </a:r>
            <a:r>
              <a:rPr lang="tr-TR" sz="2000" dirty="0">
                <a:latin typeface="Garamond" pitchFamily="18" charset="0"/>
                <a:cs typeface="Arial" pitchFamily="34" charset="0"/>
              </a:rPr>
              <a:t>2</a:t>
            </a:r>
            <a:r>
              <a:rPr kumimoji="0" lang="tr-TR" sz="2000" b="0" i="0" u="none" strike="noStrike" cap="none" normalizeH="0" baseline="0" dirty="0">
                <a:ln>
                  <a:noFill/>
                </a:ln>
                <a:solidFill>
                  <a:schemeClr val="tx1"/>
                </a:solidFill>
                <a:effectLst/>
                <a:latin typeface="Garamond" pitchFamily="18" charset="0"/>
                <a:cs typeface="Arial" pitchFamily="34" charset="0"/>
              </a:rPr>
              <a:t> kooperatif, </a:t>
            </a:r>
            <a:r>
              <a:rPr lang="tr-TR" sz="2000" dirty="0">
                <a:latin typeface="Garamond" pitchFamily="18" charset="0"/>
                <a:cs typeface="Arial" pitchFamily="34" charset="0"/>
              </a:rPr>
              <a:t>1944</a:t>
            </a:r>
            <a:r>
              <a:rPr kumimoji="0" lang="tr-TR" sz="2000" b="0" i="0" u="none" strike="noStrike" cap="none" normalizeH="0" baseline="0" dirty="0">
                <a:ln>
                  <a:noFill/>
                </a:ln>
                <a:solidFill>
                  <a:schemeClr val="tx1"/>
                </a:solidFill>
                <a:effectLst/>
                <a:latin typeface="Garamond" pitchFamily="18" charset="0"/>
                <a:cs typeface="Arial" pitchFamily="34" charset="0"/>
              </a:rPr>
              <a:t> ortak</a:t>
            </a:r>
          </a:p>
          <a:p>
            <a:pPr marL="269875" marR="0" lvl="0" algn="l"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a:ln>
                  <a:noFill/>
                </a:ln>
                <a:solidFill>
                  <a:schemeClr val="tx1"/>
                </a:solidFill>
                <a:effectLst/>
                <a:latin typeface="Garamond" pitchFamily="18" charset="0"/>
                <a:cs typeface="Arial" pitchFamily="34" charset="0"/>
              </a:rPr>
              <a:t> Sulama Kooperatifi: 2 kooperatif, </a:t>
            </a:r>
            <a:r>
              <a:rPr lang="tr-TR" sz="2000" dirty="0">
                <a:latin typeface="Garamond" pitchFamily="18" charset="0"/>
                <a:cs typeface="Arial" pitchFamily="34" charset="0"/>
              </a:rPr>
              <a:t>264</a:t>
            </a:r>
            <a:r>
              <a:rPr kumimoji="0" lang="tr-TR" sz="2000" b="0" i="0" u="none" strike="noStrike" cap="none" normalizeH="0" baseline="0" dirty="0">
                <a:ln>
                  <a:noFill/>
                </a:ln>
                <a:solidFill>
                  <a:schemeClr val="tx1"/>
                </a:solidFill>
                <a:effectLst/>
                <a:latin typeface="Garamond" pitchFamily="18" charset="0"/>
                <a:cs typeface="Arial" pitchFamily="34" charset="0"/>
              </a:rPr>
              <a:t> ortak</a:t>
            </a:r>
          </a:p>
          <a:p>
            <a:pPr marL="0" marR="0" lvl="0" indent="0" algn="l" defTabSz="914400" rtl="0" eaLnBrk="0" fontAlgn="base" latinLnBrk="0" hangingPunct="0">
              <a:lnSpc>
                <a:spcPct val="100000"/>
              </a:lnSpc>
              <a:spcBef>
                <a:spcPct val="0"/>
              </a:spcBef>
              <a:spcAft>
                <a:spcPct val="0"/>
              </a:spcAft>
              <a:buClrTx/>
              <a:buSzTx/>
              <a:tabLst/>
            </a:pPr>
            <a:endParaRPr kumimoji="0" lang="tr-TR" sz="2000" b="0" i="0" u="none" strike="noStrike" cap="none" normalizeH="0" baseline="0" dirty="0">
              <a:ln>
                <a:noFill/>
              </a:ln>
              <a:solidFill>
                <a:schemeClr val="tx1"/>
              </a:solidFill>
              <a:effectLst/>
              <a:latin typeface="Garamond"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a:ln>
                  <a:noFill/>
                </a:ln>
                <a:solidFill>
                  <a:schemeClr val="tx1"/>
                </a:solidFill>
                <a:effectLst/>
                <a:latin typeface="Garamond" pitchFamily="18" charset="0"/>
                <a:cs typeface="Arial" pitchFamily="34" charset="0"/>
              </a:rPr>
              <a:t>Kooperatif Birlikleri:</a:t>
            </a:r>
            <a:endParaRPr kumimoji="0" lang="tr-TR" sz="2000" b="0" i="0" u="none" strike="noStrike" cap="none" normalizeH="0" baseline="0" dirty="0">
              <a:ln>
                <a:noFill/>
              </a:ln>
              <a:solidFill>
                <a:schemeClr val="tx1"/>
              </a:solidFill>
              <a:effectLst/>
              <a:latin typeface="Garamond" pitchFamily="18" charset="0"/>
              <a:cs typeface="Arial" pitchFamily="34" charset="0"/>
            </a:endParaRPr>
          </a:p>
          <a:p>
            <a:pPr marL="444500" marR="0" lvl="0" indent="-174625" algn="l"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a:ln>
                  <a:noFill/>
                </a:ln>
                <a:solidFill>
                  <a:schemeClr val="tx1"/>
                </a:solidFill>
                <a:effectLst/>
                <a:latin typeface="Garamond" pitchFamily="18" charset="0"/>
                <a:cs typeface="Arial" pitchFamily="34" charset="0"/>
              </a:rPr>
              <a:t>Toplam Birlik Sayısı: 1</a:t>
            </a:r>
          </a:p>
          <a:p>
            <a:pPr marL="444500" marR="0" lvl="0" indent="-174625" algn="l" defTabSz="914400" rtl="0" eaLnBrk="0" fontAlgn="base" latinLnBrk="0" hangingPunct="0">
              <a:lnSpc>
                <a:spcPct val="100000"/>
              </a:lnSpc>
              <a:spcBef>
                <a:spcPct val="0"/>
              </a:spcBef>
              <a:spcAft>
                <a:spcPct val="0"/>
              </a:spcAft>
              <a:buClrTx/>
              <a:buSzTx/>
              <a:buFontTx/>
              <a:buChar char="•"/>
              <a:tabLst/>
            </a:pPr>
            <a:r>
              <a:rPr kumimoji="0" lang="tr-TR" sz="2000" b="0" i="0" u="none" strike="noStrike" cap="none" normalizeH="0" baseline="0" dirty="0">
                <a:ln>
                  <a:noFill/>
                </a:ln>
                <a:solidFill>
                  <a:schemeClr val="tx1"/>
                </a:solidFill>
                <a:effectLst/>
                <a:latin typeface="Garamond" pitchFamily="18" charset="0"/>
                <a:cs typeface="Arial" pitchFamily="34" charset="0"/>
              </a:rPr>
              <a:t>Üye Kooperatif Sayısı: </a:t>
            </a:r>
            <a:r>
              <a:rPr lang="tr-TR" sz="2000" dirty="0">
                <a:latin typeface="Garamond" pitchFamily="18" charset="0"/>
                <a:cs typeface="Arial" pitchFamily="34" charset="0"/>
              </a:rPr>
              <a:t>25</a:t>
            </a:r>
            <a:endParaRPr kumimoji="0" lang="tr-TR" sz="2000" b="0" i="0" u="none" strike="noStrike" cap="none" normalizeH="0" baseline="0" dirty="0">
              <a:ln>
                <a:noFill/>
              </a:ln>
              <a:solidFill>
                <a:schemeClr val="tx1"/>
              </a:solidFill>
              <a:effectLst/>
              <a:latin typeface="Garamond" pitchFamily="18" charset="0"/>
              <a:cs typeface="Arial" pitchFamily="34" charset="0"/>
            </a:endParaRPr>
          </a:p>
        </p:txBody>
      </p:sp>
      <p:sp>
        <p:nvSpPr>
          <p:cNvPr id="12" name="Dikdörtgen 11">
            <a:extLst>
              <a:ext uri="{FF2B5EF4-FFF2-40B4-BE49-F238E27FC236}">
                <a16:creationId xmlns:a16="http://schemas.microsoft.com/office/drawing/2014/main" id="{F132886F-5297-4C23-9F7A-C3504A49FD74}"/>
              </a:ext>
            </a:extLst>
          </p:cNvPr>
          <p:cNvSpPr/>
          <p:nvPr/>
        </p:nvSpPr>
        <p:spPr>
          <a:xfrm>
            <a:off x="452967" y="1733354"/>
            <a:ext cx="11129433" cy="546100"/>
          </a:xfrm>
          <a:prstGeom prst="rect">
            <a:avLst/>
          </a:prstGeom>
        </p:spPr>
        <p:txBody>
          <a:bodyPr wrap="square">
            <a:noAutofit/>
          </a:bodyPr>
          <a:lstStyle/>
          <a:p>
            <a:pPr marL="342900" indent="-342900" algn="just">
              <a:lnSpc>
                <a:spcPct val="150000"/>
              </a:lnSpc>
              <a:buFont typeface="Wingdings" panose="05000000000000000000" pitchFamily="2" charset="2"/>
              <a:buChar char="Ø"/>
            </a:pPr>
            <a:r>
              <a:rPr lang="tr-TR" sz="2000" b="1" dirty="0">
                <a:latin typeface="Garamond" panose="02020404030301010803" pitchFamily="18" charset="0"/>
              </a:rPr>
              <a:t>36 adet tarımsal örgüt </a:t>
            </a:r>
            <a:r>
              <a:rPr lang="tr-TR" sz="2000" dirty="0">
                <a:latin typeface="Garamond" panose="02020404030301010803" pitchFamily="18" charset="0"/>
              </a:rPr>
              <a:t>bulunmaktadır.</a:t>
            </a:r>
          </a:p>
        </p:txBody>
      </p:sp>
    </p:spTree>
    <p:extLst>
      <p:ext uri="{BB962C8B-B14F-4D97-AF65-F5344CB8AC3E}">
        <p14:creationId xmlns:p14="http://schemas.microsoft.com/office/powerpoint/2010/main" val="613163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36470" y="1304729"/>
            <a:ext cx="105156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Birlikler</a:t>
            </a:r>
          </a:p>
        </p:txBody>
      </p:sp>
      <p:sp>
        <p:nvSpPr>
          <p:cNvPr id="7" name="İçerik Yer Tutucusu 2">
            <a:extLst>
              <a:ext uri="{FF2B5EF4-FFF2-40B4-BE49-F238E27FC236}">
                <a16:creationId xmlns:a16="http://schemas.microsoft.com/office/drawing/2014/main" id="{5AF0934E-1CDA-7EAB-460B-5CEC393885D2}"/>
              </a:ext>
            </a:extLst>
          </p:cNvPr>
          <p:cNvSpPr txBox="1">
            <a:spLocks/>
          </p:cNvSpPr>
          <p:nvPr/>
        </p:nvSpPr>
        <p:spPr>
          <a:xfrm>
            <a:off x="452967" y="2065141"/>
            <a:ext cx="11286066" cy="3997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a:latin typeface="Garamond" panose="02020404030301010803" pitchFamily="18" charset="0"/>
            </a:endParaRPr>
          </a:p>
          <a:p>
            <a:pPr algn="just"/>
            <a:endParaRPr lang="tr-TR" dirty="0">
              <a:latin typeface="Garamond" panose="02020404030301010803" pitchFamily="18" charset="0"/>
            </a:endParaRPr>
          </a:p>
        </p:txBody>
      </p:sp>
      <p:sp>
        <p:nvSpPr>
          <p:cNvPr id="11" name="Dikdörtgen 10">
            <a:extLst>
              <a:ext uri="{FF2B5EF4-FFF2-40B4-BE49-F238E27FC236}">
                <a16:creationId xmlns:a16="http://schemas.microsoft.com/office/drawing/2014/main" id="{DCF158CD-8F36-43D3-A85E-F9A83F0FE14C}"/>
              </a:ext>
            </a:extLst>
          </p:cNvPr>
          <p:cNvSpPr/>
          <p:nvPr/>
        </p:nvSpPr>
        <p:spPr>
          <a:xfrm>
            <a:off x="748235" y="2301143"/>
            <a:ext cx="8179634" cy="3785652"/>
          </a:xfrm>
          <a:prstGeom prst="rect">
            <a:avLst/>
          </a:prstGeom>
        </p:spPr>
        <p:txBody>
          <a:bodyPr wrap="square">
            <a:spAutoFit/>
          </a:bodyPr>
          <a:lstStyle/>
          <a:p>
            <a:pPr lvl="0" eaLnBrk="0" fontAlgn="base" hangingPunct="0">
              <a:spcBef>
                <a:spcPct val="0"/>
              </a:spcBef>
              <a:spcAft>
                <a:spcPct val="0"/>
              </a:spcAft>
            </a:pPr>
            <a:r>
              <a:rPr lang="tr-TR" sz="2000" b="1" dirty="0">
                <a:latin typeface="Garamond" pitchFamily="18" charset="0"/>
                <a:cs typeface="Arial" pitchFamily="34" charset="0"/>
              </a:rPr>
              <a:t>Yetiştirici Birlikleri:</a:t>
            </a:r>
            <a:endParaRPr lang="tr-TR" sz="2000" dirty="0">
              <a:latin typeface="Garamond" pitchFamily="18" charset="0"/>
              <a:cs typeface="Arial" pitchFamily="34" charset="0"/>
            </a:endParaRPr>
          </a:p>
          <a:p>
            <a:pPr lvl="0" eaLnBrk="0" fontAlgn="base" hangingPunct="0">
              <a:spcBef>
                <a:spcPct val="0"/>
              </a:spcBef>
              <a:spcAft>
                <a:spcPct val="0"/>
              </a:spcAft>
            </a:pPr>
            <a:r>
              <a:rPr lang="tr-TR" sz="2000" dirty="0">
                <a:latin typeface="Garamond" pitchFamily="18" charset="0"/>
                <a:cs typeface="Arial" pitchFamily="34" charset="0"/>
              </a:rPr>
              <a:t>Toplam Üye Sayısı: 2077</a:t>
            </a:r>
          </a:p>
          <a:p>
            <a:pPr lvl="1" eaLnBrk="0" fontAlgn="base" hangingPunct="0">
              <a:spcBef>
                <a:spcPct val="0"/>
              </a:spcBef>
              <a:spcAft>
                <a:spcPct val="0"/>
              </a:spcAft>
              <a:buFontTx/>
              <a:buChar char="•"/>
            </a:pPr>
            <a:r>
              <a:rPr lang="tr-TR" sz="2000" dirty="0">
                <a:latin typeface="Garamond" pitchFamily="18" charset="0"/>
                <a:cs typeface="Arial" pitchFamily="34" charset="0"/>
              </a:rPr>
              <a:t> Arı Yetiştiricileri Birliği: 419 üye</a:t>
            </a:r>
          </a:p>
          <a:p>
            <a:pPr lvl="1" eaLnBrk="0" fontAlgn="base" hangingPunct="0">
              <a:spcBef>
                <a:spcPct val="0"/>
              </a:spcBef>
              <a:spcAft>
                <a:spcPct val="0"/>
              </a:spcAft>
              <a:buFontTx/>
              <a:buChar char="•"/>
            </a:pPr>
            <a:r>
              <a:rPr lang="tr-TR" sz="2000" dirty="0">
                <a:latin typeface="Garamond" pitchFamily="18" charset="0"/>
                <a:cs typeface="Arial" pitchFamily="34" charset="0"/>
              </a:rPr>
              <a:t> Damızlık Sığır Yetiştiricileri Birliği: 363 üye</a:t>
            </a:r>
          </a:p>
          <a:p>
            <a:pPr lvl="1" eaLnBrk="0" fontAlgn="base" hangingPunct="0">
              <a:spcBef>
                <a:spcPct val="0"/>
              </a:spcBef>
              <a:spcAft>
                <a:spcPct val="0"/>
              </a:spcAft>
              <a:buFontTx/>
              <a:buChar char="•"/>
            </a:pPr>
            <a:r>
              <a:rPr lang="tr-TR" sz="2000" dirty="0">
                <a:latin typeface="Garamond" pitchFamily="18" charset="0"/>
                <a:cs typeface="Arial" pitchFamily="34" charset="0"/>
              </a:rPr>
              <a:t> Damızlık Koyun Yetiştiricileri Birliği: 1295 üye (1. derece tarımsal örgüt)</a:t>
            </a:r>
          </a:p>
          <a:p>
            <a:pPr lvl="0" eaLnBrk="0" fontAlgn="base" hangingPunct="0">
              <a:spcBef>
                <a:spcPct val="0"/>
              </a:spcBef>
              <a:spcAft>
                <a:spcPct val="0"/>
              </a:spcAft>
            </a:pPr>
            <a:r>
              <a:rPr lang="tr-TR" sz="2000" b="1" dirty="0">
                <a:latin typeface="Garamond" pitchFamily="18" charset="0"/>
                <a:cs typeface="Arial" pitchFamily="34" charset="0"/>
              </a:rPr>
              <a:t>Üretici Birlikleri:</a:t>
            </a:r>
            <a:endParaRPr lang="tr-TR" sz="2000" dirty="0">
              <a:latin typeface="Garamond" pitchFamily="18" charset="0"/>
              <a:cs typeface="Arial" pitchFamily="34" charset="0"/>
            </a:endParaRPr>
          </a:p>
          <a:p>
            <a:pPr lvl="0" eaLnBrk="0" fontAlgn="base" hangingPunct="0">
              <a:spcBef>
                <a:spcPct val="0"/>
              </a:spcBef>
              <a:spcAft>
                <a:spcPct val="0"/>
              </a:spcAft>
            </a:pPr>
            <a:r>
              <a:rPr lang="tr-TR" sz="2000" dirty="0">
                <a:latin typeface="Garamond" pitchFamily="18" charset="0"/>
                <a:cs typeface="Arial" pitchFamily="34" charset="0"/>
              </a:rPr>
              <a:t>Toplam Üye Sayısı: 1323</a:t>
            </a:r>
          </a:p>
          <a:p>
            <a:pPr lvl="1" eaLnBrk="0" fontAlgn="base" hangingPunct="0">
              <a:spcBef>
                <a:spcPct val="0"/>
              </a:spcBef>
              <a:spcAft>
                <a:spcPct val="0"/>
              </a:spcAft>
              <a:buFontTx/>
              <a:buChar char="•"/>
            </a:pPr>
            <a:r>
              <a:rPr lang="tr-TR" sz="2000" dirty="0">
                <a:latin typeface="Garamond" pitchFamily="18" charset="0"/>
                <a:cs typeface="Arial" pitchFamily="34" charset="0"/>
              </a:rPr>
              <a:t> Bal Üreticileri Birliği: 2 Birlik, 314 üye</a:t>
            </a:r>
          </a:p>
          <a:p>
            <a:pPr lvl="1" eaLnBrk="0" fontAlgn="base" hangingPunct="0">
              <a:spcBef>
                <a:spcPct val="0"/>
              </a:spcBef>
              <a:spcAft>
                <a:spcPct val="0"/>
              </a:spcAft>
              <a:buFontTx/>
              <a:buChar char="•"/>
            </a:pPr>
            <a:r>
              <a:rPr lang="tr-TR" sz="2000" dirty="0">
                <a:latin typeface="Garamond" pitchFamily="18" charset="0"/>
                <a:cs typeface="Arial" pitchFamily="34" charset="0"/>
              </a:rPr>
              <a:t> Süt Üreticileri Birliği: 3 Birlik, 840 üye</a:t>
            </a:r>
          </a:p>
          <a:p>
            <a:pPr lvl="1" eaLnBrk="0" fontAlgn="base" hangingPunct="0">
              <a:spcBef>
                <a:spcPct val="0"/>
              </a:spcBef>
              <a:spcAft>
                <a:spcPct val="0"/>
              </a:spcAft>
              <a:buFontTx/>
              <a:buChar char="•"/>
            </a:pPr>
            <a:r>
              <a:rPr lang="tr-TR" sz="2000" dirty="0">
                <a:latin typeface="Garamond" pitchFamily="18" charset="0"/>
                <a:cs typeface="Arial" pitchFamily="34" charset="0"/>
              </a:rPr>
              <a:t> Zeytin Üreticileri Birliği: 1 Birlik, 45 üye</a:t>
            </a:r>
          </a:p>
          <a:p>
            <a:pPr lvl="1" eaLnBrk="0" fontAlgn="base" hangingPunct="0">
              <a:spcBef>
                <a:spcPct val="0"/>
              </a:spcBef>
              <a:spcAft>
                <a:spcPct val="0"/>
              </a:spcAft>
              <a:buFontTx/>
              <a:buChar char="•"/>
            </a:pPr>
            <a:r>
              <a:rPr lang="tr-TR" sz="2000" dirty="0">
                <a:latin typeface="Garamond" pitchFamily="18" charset="0"/>
                <a:cs typeface="Arial" pitchFamily="34" charset="0"/>
              </a:rPr>
              <a:t> Kırmızı et üreticileri Birliği; 1 Birlik, 124 üye</a:t>
            </a:r>
          </a:p>
          <a:p>
            <a:pPr lvl="0" eaLnBrk="0" fontAlgn="base" hangingPunct="0">
              <a:spcBef>
                <a:spcPct val="0"/>
              </a:spcBef>
              <a:spcAft>
                <a:spcPct val="0"/>
              </a:spcAft>
            </a:pPr>
            <a:endParaRPr lang="tr-TR" sz="2000" dirty="0">
              <a:latin typeface="Garamond" pitchFamily="18" charset="0"/>
              <a:cs typeface="Arial" pitchFamily="34" charset="0"/>
            </a:endParaRPr>
          </a:p>
        </p:txBody>
      </p:sp>
      <p:sp>
        <p:nvSpPr>
          <p:cNvPr id="12" name="Dikdörtgen 11">
            <a:extLst>
              <a:ext uri="{FF2B5EF4-FFF2-40B4-BE49-F238E27FC236}">
                <a16:creationId xmlns:a16="http://schemas.microsoft.com/office/drawing/2014/main" id="{F132886F-5297-4C23-9F7A-C3504A49FD74}"/>
              </a:ext>
            </a:extLst>
          </p:cNvPr>
          <p:cNvSpPr/>
          <p:nvPr/>
        </p:nvSpPr>
        <p:spPr>
          <a:xfrm>
            <a:off x="452967" y="1733354"/>
            <a:ext cx="11129433" cy="546100"/>
          </a:xfrm>
          <a:prstGeom prst="rect">
            <a:avLst/>
          </a:prstGeom>
        </p:spPr>
        <p:txBody>
          <a:bodyPr wrap="square">
            <a:noAutofit/>
          </a:bodyPr>
          <a:lstStyle/>
          <a:p>
            <a:pPr marL="342900" indent="-342900" algn="just">
              <a:lnSpc>
                <a:spcPct val="150000"/>
              </a:lnSpc>
              <a:buFont typeface="Wingdings" panose="05000000000000000000" pitchFamily="2" charset="2"/>
              <a:buChar char="Ø"/>
            </a:pPr>
            <a:r>
              <a:rPr lang="tr-TR" sz="2000" b="1" dirty="0">
                <a:latin typeface="Garamond" panose="02020404030301010803" pitchFamily="18" charset="0"/>
              </a:rPr>
              <a:t>3 adet Yetiştirici Birliği </a:t>
            </a:r>
            <a:r>
              <a:rPr lang="tr-TR" sz="2000" dirty="0">
                <a:latin typeface="Garamond" panose="02020404030301010803" pitchFamily="18" charset="0"/>
              </a:rPr>
              <a:t>bulunmakta olup, bunun </a:t>
            </a:r>
            <a:r>
              <a:rPr lang="tr-TR" sz="2000" b="1" dirty="0">
                <a:latin typeface="Garamond" panose="02020404030301010803" pitchFamily="18" charset="0"/>
              </a:rPr>
              <a:t>1 tanesi birinci derece tarımsal örgüt </a:t>
            </a:r>
            <a:r>
              <a:rPr lang="tr-TR" sz="2000" dirty="0">
                <a:latin typeface="Garamond" panose="02020404030301010803" pitchFamily="18" charset="0"/>
              </a:rPr>
              <a:t>kapsamındadır..</a:t>
            </a:r>
          </a:p>
        </p:txBody>
      </p:sp>
    </p:spTree>
    <p:extLst>
      <p:ext uri="{BB962C8B-B14F-4D97-AF65-F5344CB8AC3E}">
        <p14:creationId xmlns:p14="http://schemas.microsoft.com/office/powerpoint/2010/main" val="3824742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4851400" y="1214172"/>
            <a:ext cx="1920336"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Projeler</a:t>
            </a:r>
          </a:p>
        </p:txBody>
      </p:sp>
      <p:sp>
        <p:nvSpPr>
          <p:cNvPr id="7" name="İçerik Yer Tutucusu 2">
            <a:extLst>
              <a:ext uri="{FF2B5EF4-FFF2-40B4-BE49-F238E27FC236}">
                <a16:creationId xmlns:a16="http://schemas.microsoft.com/office/drawing/2014/main" id="{5AF0934E-1CDA-7EAB-460B-5CEC393885D2}"/>
              </a:ext>
            </a:extLst>
          </p:cNvPr>
          <p:cNvSpPr txBox="1">
            <a:spLocks/>
          </p:cNvSpPr>
          <p:nvPr/>
        </p:nvSpPr>
        <p:spPr>
          <a:xfrm>
            <a:off x="452967" y="2065141"/>
            <a:ext cx="11286066" cy="3997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a:latin typeface="Garamond" panose="02020404030301010803" pitchFamily="18" charset="0"/>
            </a:endParaRPr>
          </a:p>
          <a:p>
            <a:pPr algn="just"/>
            <a:endParaRPr lang="tr-TR" dirty="0">
              <a:latin typeface="Garamond" panose="02020404030301010803" pitchFamily="18" charset="0"/>
            </a:endParaRPr>
          </a:p>
        </p:txBody>
      </p:sp>
      <p:sp>
        <p:nvSpPr>
          <p:cNvPr id="4" name="Unvan 1">
            <a:extLst>
              <a:ext uri="{FF2B5EF4-FFF2-40B4-BE49-F238E27FC236}">
                <a16:creationId xmlns:a16="http://schemas.microsoft.com/office/drawing/2014/main" id="{42EE37B3-F870-4FFF-88BE-AA679727077E}"/>
              </a:ext>
            </a:extLst>
          </p:cNvPr>
          <p:cNvSpPr txBox="1">
            <a:spLocks/>
          </p:cNvSpPr>
          <p:nvPr/>
        </p:nvSpPr>
        <p:spPr>
          <a:xfrm>
            <a:off x="169333" y="1883039"/>
            <a:ext cx="570653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500" b="1" dirty="0">
                <a:latin typeface="Garamond" panose="02020404030301010803" pitchFamily="18" charset="0"/>
              </a:rPr>
              <a:t>Kırsal Kalkınma Projeleri</a:t>
            </a:r>
          </a:p>
        </p:txBody>
      </p:sp>
      <p:sp>
        <p:nvSpPr>
          <p:cNvPr id="8" name="Metin kutusu 7">
            <a:extLst>
              <a:ext uri="{FF2B5EF4-FFF2-40B4-BE49-F238E27FC236}">
                <a16:creationId xmlns:a16="http://schemas.microsoft.com/office/drawing/2014/main" id="{8DD4C71F-70C0-4ABD-86CE-6336B6F754A9}"/>
              </a:ext>
            </a:extLst>
          </p:cNvPr>
          <p:cNvSpPr txBox="1"/>
          <p:nvPr/>
        </p:nvSpPr>
        <p:spPr>
          <a:xfrm>
            <a:off x="169333" y="2288075"/>
            <a:ext cx="11717867" cy="646331"/>
          </a:xfrm>
          <a:prstGeom prst="rect">
            <a:avLst/>
          </a:prstGeom>
          <a:noFill/>
        </p:spPr>
        <p:txBody>
          <a:bodyPr wrap="square">
            <a:spAutoFit/>
          </a:bodyPr>
          <a:lstStyle/>
          <a:p>
            <a:r>
              <a:rPr lang="tr-TR" dirty="0"/>
              <a:t>Kırsal Kalkınma Yatırımların Desteklenmesi Kapsamında ilimizde yapımı devam eden 4 adet projenin hibeye esas tutarı 68.719.202,00 TL olup, 34.359.601,00 TL hibe desteklemesi ödemesi gerçekleştirilecektir.</a:t>
            </a:r>
          </a:p>
        </p:txBody>
      </p:sp>
      <p:sp>
        <p:nvSpPr>
          <p:cNvPr id="9" name="Unvan 1">
            <a:extLst>
              <a:ext uri="{FF2B5EF4-FFF2-40B4-BE49-F238E27FC236}">
                <a16:creationId xmlns:a16="http://schemas.microsoft.com/office/drawing/2014/main" id="{34E2A3A0-EBD4-4744-9C8D-C91B3DD1989E}"/>
              </a:ext>
            </a:extLst>
          </p:cNvPr>
          <p:cNvSpPr txBox="1">
            <a:spLocks/>
          </p:cNvSpPr>
          <p:nvPr/>
        </p:nvSpPr>
        <p:spPr>
          <a:xfrm>
            <a:off x="169332" y="2966225"/>
            <a:ext cx="10113355"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500" b="1" dirty="0">
                <a:latin typeface="Garamond" panose="02020404030301010803" pitchFamily="18" charset="0"/>
              </a:rPr>
              <a:t>Tarım Arazilerinin Kullanımının Etkinleştirilmesi Projesi ( TAKEP)</a:t>
            </a:r>
          </a:p>
        </p:txBody>
      </p:sp>
      <p:sp>
        <p:nvSpPr>
          <p:cNvPr id="10" name="Metin kutusu 9">
            <a:extLst>
              <a:ext uri="{FF2B5EF4-FFF2-40B4-BE49-F238E27FC236}">
                <a16:creationId xmlns:a16="http://schemas.microsoft.com/office/drawing/2014/main" id="{90BE2332-D7E0-4035-A155-7CF8A6049F36}"/>
              </a:ext>
            </a:extLst>
          </p:cNvPr>
          <p:cNvSpPr txBox="1"/>
          <p:nvPr/>
        </p:nvSpPr>
        <p:spPr>
          <a:xfrm>
            <a:off x="169333" y="3494028"/>
            <a:ext cx="11286066" cy="2308324"/>
          </a:xfrm>
          <a:prstGeom prst="rect">
            <a:avLst/>
          </a:prstGeom>
          <a:noFill/>
        </p:spPr>
        <p:txBody>
          <a:bodyPr wrap="square">
            <a:spAutoFit/>
          </a:bodyPr>
          <a:lstStyle/>
          <a:p>
            <a:r>
              <a:rPr lang="tr-TR" dirty="0" err="1"/>
              <a:t>Take</a:t>
            </a:r>
            <a:r>
              <a:rPr lang="tr-TR" dirty="0"/>
              <a:t> Projesi Kapsamında 2025 yılında;</a:t>
            </a:r>
          </a:p>
          <a:p>
            <a:r>
              <a:rPr lang="tr-TR" dirty="0"/>
              <a:t>-36.670 Adet Zeytin Fidanı</a:t>
            </a:r>
          </a:p>
          <a:p>
            <a:r>
              <a:rPr lang="tr-TR" dirty="0"/>
              <a:t>-8800 DA alana ekilecek 4.4 ton Ayçiçek Tohumu </a:t>
            </a:r>
          </a:p>
          <a:p>
            <a:r>
              <a:rPr lang="tr-TR" dirty="0"/>
              <a:t>-6670 DA alana ekilecek 66 ton Soya Tohumu</a:t>
            </a:r>
          </a:p>
          <a:p>
            <a:r>
              <a:rPr lang="tr-TR" dirty="0"/>
              <a:t>-35 DA alana ekilecek 118.272 adet domates fidesi</a:t>
            </a:r>
          </a:p>
          <a:p>
            <a:r>
              <a:rPr lang="tr-TR" dirty="0"/>
              <a:t>-900 DA alana ekilecek 4.5 ton sorgum sudan otu tohumu</a:t>
            </a:r>
            <a:br>
              <a:rPr lang="tr-TR" dirty="0"/>
            </a:br>
            <a:br>
              <a:rPr lang="tr-TR" dirty="0"/>
            </a:br>
            <a:r>
              <a:rPr lang="tr-TR" dirty="0"/>
              <a:t>Çiftçilerimize %75 hibeli olarak 12.2 Milyon TL bütçe ile dağıtımı gerçekleştirildi.</a:t>
            </a:r>
          </a:p>
        </p:txBody>
      </p:sp>
    </p:spTree>
    <p:extLst>
      <p:ext uri="{BB962C8B-B14F-4D97-AF65-F5344CB8AC3E}">
        <p14:creationId xmlns:p14="http://schemas.microsoft.com/office/powerpoint/2010/main" val="205481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4851400" y="1214172"/>
            <a:ext cx="1920336"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Projeler</a:t>
            </a:r>
          </a:p>
        </p:txBody>
      </p:sp>
      <p:sp>
        <p:nvSpPr>
          <p:cNvPr id="7" name="İçerik Yer Tutucusu 2">
            <a:extLst>
              <a:ext uri="{FF2B5EF4-FFF2-40B4-BE49-F238E27FC236}">
                <a16:creationId xmlns:a16="http://schemas.microsoft.com/office/drawing/2014/main" id="{5AF0934E-1CDA-7EAB-460B-5CEC393885D2}"/>
              </a:ext>
            </a:extLst>
          </p:cNvPr>
          <p:cNvSpPr txBox="1">
            <a:spLocks/>
          </p:cNvSpPr>
          <p:nvPr/>
        </p:nvSpPr>
        <p:spPr>
          <a:xfrm>
            <a:off x="452967" y="2065141"/>
            <a:ext cx="11286066" cy="3997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a:latin typeface="Garamond" panose="02020404030301010803" pitchFamily="18" charset="0"/>
            </a:endParaRPr>
          </a:p>
          <a:p>
            <a:pPr algn="just"/>
            <a:endParaRPr lang="tr-TR" dirty="0">
              <a:latin typeface="Garamond" panose="02020404030301010803" pitchFamily="18" charset="0"/>
            </a:endParaRPr>
          </a:p>
        </p:txBody>
      </p:sp>
      <p:sp>
        <p:nvSpPr>
          <p:cNvPr id="4" name="Unvan 1">
            <a:extLst>
              <a:ext uri="{FF2B5EF4-FFF2-40B4-BE49-F238E27FC236}">
                <a16:creationId xmlns:a16="http://schemas.microsoft.com/office/drawing/2014/main" id="{42EE37B3-F870-4FFF-88BE-AA679727077E}"/>
              </a:ext>
            </a:extLst>
          </p:cNvPr>
          <p:cNvSpPr txBox="1">
            <a:spLocks/>
          </p:cNvSpPr>
          <p:nvPr/>
        </p:nvSpPr>
        <p:spPr>
          <a:xfrm>
            <a:off x="169333" y="1883039"/>
            <a:ext cx="660240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500" b="1" dirty="0">
                <a:latin typeface="Garamond" panose="02020404030301010803" pitchFamily="18" charset="0"/>
              </a:rPr>
              <a:t>Kırsal Dezavantajlı Alanlar Kalkınma Projesi</a:t>
            </a:r>
          </a:p>
        </p:txBody>
      </p:sp>
      <p:sp>
        <p:nvSpPr>
          <p:cNvPr id="8" name="Metin kutusu 7">
            <a:extLst>
              <a:ext uri="{FF2B5EF4-FFF2-40B4-BE49-F238E27FC236}">
                <a16:creationId xmlns:a16="http://schemas.microsoft.com/office/drawing/2014/main" id="{8DD4C71F-70C0-4ABD-86CE-6336B6F754A9}"/>
              </a:ext>
            </a:extLst>
          </p:cNvPr>
          <p:cNvSpPr txBox="1"/>
          <p:nvPr/>
        </p:nvSpPr>
        <p:spPr>
          <a:xfrm>
            <a:off x="169333" y="2288075"/>
            <a:ext cx="11717867" cy="2862322"/>
          </a:xfrm>
          <a:prstGeom prst="rect">
            <a:avLst/>
          </a:prstGeom>
          <a:noFill/>
        </p:spPr>
        <p:txBody>
          <a:bodyPr wrap="square">
            <a:spAutoFit/>
          </a:bodyPr>
          <a:lstStyle/>
          <a:p>
            <a:r>
              <a:rPr lang="tr-TR" dirty="0"/>
              <a:t>-2025 yılı Kasım Ayı İtibariyle Kırsal Dezavantajlı Alanlar Kalkınma Projesi Kapsamında;</a:t>
            </a:r>
          </a:p>
          <a:p>
            <a:endParaRPr lang="tr-TR" dirty="0"/>
          </a:p>
          <a:p>
            <a:r>
              <a:rPr lang="tr-TR" dirty="0"/>
              <a:t>-Düziçi Sebze Meyve Toptancı Hali yapımı 48.000.000 TL Bütçe ile tamamlandı.</a:t>
            </a:r>
          </a:p>
          <a:p>
            <a:endParaRPr lang="tr-TR" dirty="0"/>
          </a:p>
          <a:p>
            <a:r>
              <a:rPr lang="tr-TR" dirty="0"/>
              <a:t>-13 Genç Girişimciye (6 seracılık, 7 arıcılık) desteği 4.1 Milyon TL bütçe ile kurulum hibesi gerçekleştirilmiştir.</a:t>
            </a:r>
          </a:p>
          <a:p>
            <a:endParaRPr lang="tr-TR" dirty="0"/>
          </a:p>
          <a:p>
            <a:r>
              <a:rPr lang="tr-TR" dirty="0"/>
              <a:t>-Bahçe Kurulumları hibeleri kapsamında 14 Kişiye ( 11 Ceviz Bahçesi, 3 Defne Bahçesi) toplam 5.3 Milyon TL hibe ile bahçe kurulumları gerçekleştirildi.</a:t>
            </a:r>
          </a:p>
          <a:p>
            <a:endParaRPr lang="tr-TR" dirty="0"/>
          </a:p>
          <a:p>
            <a:r>
              <a:rPr lang="tr-TR" dirty="0"/>
              <a:t>- 590 Kişiye 39.5 Milyon TL bütçe ile Makine Ekipman Destekleri Gerçekleştirildi.</a:t>
            </a:r>
          </a:p>
        </p:txBody>
      </p:sp>
    </p:spTree>
    <p:extLst>
      <p:ext uri="{BB962C8B-B14F-4D97-AF65-F5344CB8AC3E}">
        <p14:creationId xmlns:p14="http://schemas.microsoft.com/office/powerpoint/2010/main" val="4247919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4851400" y="1214172"/>
            <a:ext cx="1920336"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Projeler</a:t>
            </a:r>
          </a:p>
        </p:txBody>
      </p:sp>
      <p:sp>
        <p:nvSpPr>
          <p:cNvPr id="7" name="İçerik Yer Tutucusu 2">
            <a:extLst>
              <a:ext uri="{FF2B5EF4-FFF2-40B4-BE49-F238E27FC236}">
                <a16:creationId xmlns:a16="http://schemas.microsoft.com/office/drawing/2014/main" id="{5AF0934E-1CDA-7EAB-460B-5CEC393885D2}"/>
              </a:ext>
            </a:extLst>
          </p:cNvPr>
          <p:cNvSpPr txBox="1">
            <a:spLocks/>
          </p:cNvSpPr>
          <p:nvPr/>
        </p:nvSpPr>
        <p:spPr>
          <a:xfrm>
            <a:off x="452967" y="2065141"/>
            <a:ext cx="11286066" cy="3997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tr-TR" sz="1600" dirty="0">
              <a:latin typeface="Garamond" panose="02020404030301010803" pitchFamily="18" charset="0"/>
            </a:endParaRPr>
          </a:p>
          <a:p>
            <a:pPr algn="just"/>
            <a:endParaRPr lang="tr-TR" dirty="0">
              <a:latin typeface="Garamond" panose="02020404030301010803" pitchFamily="18" charset="0"/>
            </a:endParaRPr>
          </a:p>
        </p:txBody>
      </p:sp>
      <p:sp>
        <p:nvSpPr>
          <p:cNvPr id="4" name="Unvan 1">
            <a:extLst>
              <a:ext uri="{FF2B5EF4-FFF2-40B4-BE49-F238E27FC236}">
                <a16:creationId xmlns:a16="http://schemas.microsoft.com/office/drawing/2014/main" id="{42EE37B3-F870-4FFF-88BE-AA679727077E}"/>
              </a:ext>
            </a:extLst>
          </p:cNvPr>
          <p:cNvSpPr txBox="1">
            <a:spLocks/>
          </p:cNvSpPr>
          <p:nvPr/>
        </p:nvSpPr>
        <p:spPr>
          <a:xfrm>
            <a:off x="169333" y="1883039"/>
            <a:ext cx="660240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500" b="1" dirty="0">
                <a:latin typeface="Garamond" panose="02020404030301010803" pitchFamily="18" charset="0"/>
              </a:rPr>
              <a:t>Yerli Yerinde Biberiye Projesi</a:t>
            </a:r>
          </a:p>
        </p:txBody>
      </p:sp>
      <p:sp>
        <p:nvSpPr>
          <p:cNvPr id="8" name="Metin kutusu 7">
            <a:extLst>
              <a:ext uri="{FF2B5EF4-FFF2-40B4-BE49-F238E27FC236}">
                <a16:creationId xmlns:a16="http://schemas.microsoft.com/office/drawing/2014/main" id="{8DD4C71F-70C0-4ABD-86CE-6336B6F754A9}"/>
              </a:ext>
            </a:extLst>
          </p:cNvPr>
          <p:cNvSpPr txBox="1"/>
          <p:nvPr/>
        </p:nvSpPr>
        <p:spPr>
          <a:xfrm>
            <a:off x="169333" y="2288075"/>
            <a:ext cx="11717867" cy="646331"/>
          </a:xfrm>
          <a:prstGeom prst="rect">
            <a:avLst/>
          </a:prstGeom>
          <a:noFill/>
        </p:spPr>
        <p:txBody>
          <a:bodyPr wrap="square">
            <a:spAutoFit/>
          </a:bodyPr>
          <a:lstStyle/>
          <a:p>
            <a:r>
              <a:rPr lang="tr-TR" dirty="0"/>
              <a:t>-Proje kapsamında Yeniköy Kuşcenneti Tarımsal Kalkınma Kooperatifine ait 4 dekar arazide biberiye dikimi ve yetiştiriciliği yapılmaktadır. Yetiştiricilikte tescilli ‘’Gülbaba’’ çeşidi kullanılmaktadır. Proje Bütçesi 625.000 TL’dir.</a:t>
            </a:r>
          </a:p>
        </p:txBody>
      </p:sp>
      <p:sp>
        <p:nvSpPr>
          <p:cNvPr id="9" name="Unvan 1">
            <a:extLst>
              <a:ext uri="{FF2B5EF4-FFF2-40B4-BE49-F238E27FC236}">
                <a16:creationId xmlns:a16="http://schemas.microsoft.com/office/drawing/2014/main" id="{739FA8C0-0483-40AC-A06F-024A9AF55F1D}"/>
              </a:ext>
            </a:extLst>
          </p:cNvPr>
          <p:cNvSpPr txBox="1">
            <a:spLocks/>
          </p:cNvSpPr>
          <p:nvPr/>
        </p:nvSpPr>
        <p:spPr>
          <a:xfrm>
            <a:off x="169332" y="4225388"/>
            <a:ext cx="660240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500" b="1" dirty="0">
                <a:latin typeface="Garamond" panose="02020404030301010803" pitchFamily="18" charset="0"/>
              </a:rPr>
              <a:t>Kesme Gül Projesi</a:t>
            </a:r>
          </a:p>
        </p:txBody>
      </p:sp>
      <p:sp>
        <p:nvSpPr>
          <p:cNvPr id="10" name="Metin kutusu 9">
            <a:extLst>
              <a:ext uri="{FF2B5EF4-FFF2-40B4-BE49-F238E27FC236}">
                <a16:creationId xmlns:a16="http://schemas.microsoft.com/office/drawing/2014/main" id="{2AB54D37-868A-404E-A5B7-96A204A1F3C0}"/>
              </a:ext>
            </a:extLst>
          </p:cNvPr>
          <p:cNvSpPr txBox="1"/>
          <p:nvPr/>
        </p:nvSpPr>
        <p:spPr>
          <a:xfrm>
            <a:off x="169332" y="4689596"/>
            <a:ext cx="11717867" cy="923330"/>
          </a:xfrm>
          <a:prstGeom prst="rect">
            <a:avLst/>
          </a:prstGeom>
          <a:noFill/>
        </p:spPr>
        <p:txBody>
          <a:bodyPr wrap="square">
            <a:spAutoFit/>
          </a:bodyPr>
          <a:lstStyle/>
          <a:p>
            <a:r>
              <a:rPr lang="tr-TR" dirty="0"/>
              <a:t>-Proje </a:t>
            </a:r>
            <a:r>
              <a:rPr lang="tr-TR" dirty="0" err="1"/>
              <a:t>Değirmenocağı</a:t>
            </a:r>
            <a:r>
              <a:rPr lang="tr-TR" dirty="0"/>
              <a:t> Köyünde uygulandı. </a:t>
            </a:r>
            <a:r>
              <a:rPr lang="tr-TR" dirty="0" err="1"/>
              <a:t>Değirmenocağı</a:t>
            </a:r>
            <a:r>
              <a:rPr lang="tr-TR" dirty="0"/>
              <a:t> Rahime Hatun Kadın Kalkınma Kooperatifi 5,5 dekar alanda kesme gül üretimi yapmakta iken mevcut seralarda adaptasyon sağlayamadığından proje kapsamında 7.000 adet gül fidanı alınarak dikimi gerçekleştirilmiştir. Alınan güllerin 3.500 adeti samuray, 3500 adeti Rodos çeşidi güllerdir. Proje Bütçesi 280.000 TL’dir.</a:t>
            </a:r>
          </a:p>
        </p:txBody>
      </p:sp>
    </p:spTree>
    <p:extLst>
      <p:ext uri="{BB962C8B-B14F-4D97-AF65-F5344CB8AC3E}">
        <p14:creationId xmlns:p14="http://schemas.microsoft.com/office/powerpoint/2010/main" val="3699133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3892271" y="1298589"/>
            <a:ext cx="390313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Diğer Faaliyetler</a:t>
            </a:r>
          </a:p>
        </p:txBody>
      </p:sp>
      <p:sp>
        <p:nvSpPr>
          <p:cNvPr id="5" name="Metin kutusu 4">
            <a:extLst>
              <a:ext uri="{FF2B5EF4-FFF2-40B4-BE49-F238E27FC236}">
                <a16:creationId xmlns:a16="http://schemas.microsoft.com/office/drawing/2014/main" id="{E47CB5D7-62D5-4A9C-831B-8AFC1B312F4D}"/>
              </a:ext>
            </a:extLst>
          </p:cNvPr>
          <p:cNvSpPr txBox="1"/>
          <p:nvPr/>
        </p:nvSpPr>
        <p:spPr>
          <a:xfrm>
            <a:off x="211666" y="2169409"/>
            <a:ext cx="11861801" cy="1477328"/>
          </a:xfrm>
          <a:prstGeom prst="rect">
            <a:avLst/>
          </a:prstGeom>
          <a:noFill/>
        </p:spPr>
        <p:txBody>
          <a:bodyPr wrap="square">
            <a:spAutoFit/>
          </a:bodyPr>
          <a:lstStyle/>
          <a:p>
            <a:r>
              <a:rPr lang="tr-TR" dirty="0"/>
              <a:t>İlimiz genelindeki okullardan seçilen öğrencilerin katılımıyla “Kooperatifçilik ve Tarımsal Üretim” temalı eğitim programı düzenlendi. İl Müdürlüğümüzde yapılan bilgilendirmelerin ardından öğrenciler Rahime Hatun </a:t>
            </a:r>
            <a:r>
              <a:rPr lang="tr-TR" dirty="0" err="1"/>
              <a:t>Değirmenocağı</a:t>
            </a:r>
            <a:r>
              <a:rPr lang="tr-TR" dirty="0"/>
              <a:t> Kadın Tarımsal Kalkınma Kooperatifi, Yağlı Tohumlar Araştırma Enstitüsü ve Karatepe Kilim Kooperatifini ziyaret ederek kooperatifçiliğin işleyişi, ortak üretim kültürü, gül yetiştiriciliği, tarımsal üretim süreçleri ve yöresel el sanatları hakkında yerinde bilgi edindi. Program; çilek dikim etkinliği, yöresel sucuk ekmek ikramı ve katılım belgelerinin takdimiyle tamamlandı.</a:t>
            </a:r>
          </a:p>
        </p:txBody>
      </p:sp>
      <p:sp>
        <p:nvSpPr>
          <p:cNvPr id="8" name="Unvan 1">
            <a:extLst>
              <a:ext uri="{FF2B5EF4-FFF2-40B4-BE49-F238E27FC236}">
                <a16:creationId xmlns:a16="http://schemas.microsoft.com/office/drawing/2014/main" id="{034386E1-A4CE-4AEF-ABFF-A4655B642AA3}"/>
              </a:ext>
            </a:extLst>
          </p:cNvPr>
          <p:cNvSpPr txBox="1">
            <a:spLocks/>
          </p:cNvSpPr>
          <p:nvPr/>
        </p:nvSpPr>
        <p:spPr>
          <a:xfrm>
            <a:off x="211666" y="1780400"/>
            <a:ext cx="105156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a:latin typeface="Garamond" panose="02020404030301010803" pitchFamily="18" charset="0"/>
              </a:rPr>
              <a:t>Lider Çocuk Tarım Kampı</a:t>
            </a:r>
          </a:p>
        </p:txBody>
      </p:sp>
      <p:sp>
        <p:nvSpPr>
          <p:cNvPr id="9" name="Unvan 1">
            <a:extLst>
              <a:ext uri="{FF2B5EF4-FFF2-40B4-BE49-F238E27FC236}">
                <a16:creationId xmlns:a16="http://schemas.microsoft.com/office/drawing/2014/main" id="{2F557286-7CDF-4E7E-A234-C67CA11E1BB6}"/>
              </a:ext>
            </a:extLst>
          </p:cNvPr>
          <p:cNvSpPr txBox="1">
            <a:spLocks/>
          </p:cNvSpPr>
          <p:nvPr/>
        </p:nvSpPr>
        <p:spPr>
          <a:xfrm>
            <a:off x="211666" y="3854771"/>
            <a:ext cx="105156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a:latin typeface="Garamond" panose="02020404030301010803" pitchFamily="18" charset="0"/>
              </a:rPr>
              <a:t>Balıkçılık Günü Programı</a:t>
            </a:r>
          </a:p>
        </p:txBody>
      </p:sp>
      <p:sp>
        <p:nvSpPr>
          <p:cNvPr id="11" name="Metin kutusu 10">
            <a:extLst>
              <a:ext uri="{FF2B5EF4-FFF2-40B4-BE49-F238E27FC236}">
                <a16:creationId xmlns:a16="http://schemas.microsoft.com/office/drawing/2014/main" id="{179CA910-E47E-4C97-926A-FE32C0C4942D}"/>
              </a:ext>
            </a:extLst>
          </p:cNvPr>
          <p:cNvSpPr txBox="1"/>
          <p:nvPr/>
        </p:nvSpPr>
        <p:spPr>
          <a:xfrm>
            <a:off x="118533" y="4400871"/>
            <a:ext cx="11861801" cy="646331"/>
          </a:xfrm>
          <a:prstGeom prst="rect">
            <a:avLst/>
          </a:prstGeom>
          <a:noFill/>
        </p:spPr>
        <p:txBody>
          <a:bodyPr wrap="square">
            <a:spAutoFit/>
          </a:bodyPr>
          <a:lstStyle/>
          <a:p>
            <a:r>
              <a:rPr lang="tr-TR" dirty="0"/>
              <a:t>Balıkçılık Günü Programı kapsamında Yeniköy Necip Soylu İlkokulunda 21 Kasım Cuma Günü 45 öğrenciye ve velilerine ‘’Dünya Balıkçılık Günü’’  hakkında bilgilendirme ve eğitim etkinliği gerçekleştirildi. Etkinlik ardından  balık ekmek ikramı yapıldı.</a:t>
            </a:r>
          </a:p>
        </p:txBody>
      </p:sp>
    </p:spTree>
    <p:extLst>
      <p:ext uri="{BB962C8B-B14F-4D97-AF65-F5344CB8AC3E}">
        <p14:creationId xmlns:p14="http://schemas.microsoft.com/office/powerpoint/2010/main" val="1814712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531604" y="1220377"/>
            <a:ext cx="10515600"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Arazi Varlığı</a:t>
            </a:r>
          </a:p>
        </p:txBody>
      </p:sp>
      <p:graphicFrame>
        <p:nvGraphicFramePr>
          <p:cNvPr id="2" name="Tablo 1"/>
          <p:cNvGraphicFramePr>
            <a:graphicFrameLocks noGrp="1"/>
          </p:cNvGraphicFramePr>
          <p:nvPr>
            <p:extLst>
              <p:ext uri="{D42A27DB-BD31-4B8C-83A1-F6EECF244321}">
                <p14:modId xmlns:p14="http://schemas.microsoft.com/office/powerpoint/2010/main" val="2454667457"/>
              </p:ext>
            </p:extLst>
          </p:nvPr>
        </p:nvGraphicFramePr>
        <p:xfrm>
          <a:off x="575149" y="1816240"/>
          <a:ext cx="10761717" cy="3734410"/>
        </p:xfrm>
        <a:graphic>
          <a:graphicData uri="http://schemas.openxmlformats.org/drawingml/2006/table">
            <a:tbl>
              <a:tblPr firstRow="1" bandRow="1">
                <a:tableStyleId>{5FD0F851-EC5A-4D38-B0AD-8093EC10F338}</a:tableStyleId>
              </a:tblPr>
              <a:tblGrid>
                <a:gridCol w="7059035">
                  <a:extLst>
                    <a:ext uri="{9D8B030D-6E8A-4147-A177-3AD203B41FA5}">
                      <a16:colId xmlns:a16="http://schemas.microsoft.com/office/drawing/2014/main" val="438814026"/>
                    </a:ext>
                  </a:extLst>
                </a:gridCol>
                <a:gridCol w="2142729">
                  <a:extLst>
                    <a:ext uri="{9D8B030D-6E8A-4147-A177-3AD203B41FA5}">
                      <a16:colId xmlns:a16="http://schemas.microsoft.com/office/drawing/2014/main" val="1208391998"/>
                    </a:ext>
                  </a:extLst>
                </a:gridCol>
                <a:gridCol w="1559953">
                  <a:extLst>
                    <a:ext uri="{9D8B030D-6E8A-4147-A177-3AD203B41FA5}">
                      <a16:colId xmlns:a16="http://schemas.microsoft.com/office/drawing/2014/main" val="1415707608"/>
                    </a:ext>
                  </a:extLst>
                </a:gridCol>
              </a:tblGrid>
              <a:tr h="781347">
                <a:tc>
                  <a:txBody>
                    <a:bodyPr/>
                    <a:lstStyle/>
                    <a:p>
                      <a:pPr algn="l" fontAlgn="ctr"/>
                      <a:r>
                        <a:rPr lang="tr-TR" sz="1800" dirty="0">
                          <a:solidFill>
                            <a:schemeClr val="bg1"/>
                          </a:solidFill>
                          <a:latin typeface="Garamond" panose="02020404030301010803" pitchFamily="18" charset="0"/>
                          <a:cs typeface="Arial" panose="020B0604020202020204" pitchFamily="34" charset="0"/>
                        </a:rPr>
                        <a:t>Temel Tarımsal Veriler</a:t>
                      </a:r>
                      <a:endParaRPr lang="tr-TR" sz="1800" b="1" i="0" u="none" strike="noStrike" dirty="0">
                        <a:solidFill>
                          <a:schemeClr val="bg1"/>
                        </a:solidFill>
                        <a:effectLst/>
                        <a:latin typeface="Garamond" panose="02020404030301010803" pitchFamily="18" charset="0"/>
                        <a:cs typeface="Arial" panose="020B0604020202020204" pitchFamily="34" charset="0"/>
                      </a:endParaRPr>
                    </a:p>
                  </a:txBody>
                  <a:tcPr marL="10800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tabLst>
                          <a:tab pos="1619250" algn="l"/>
                        </a:tabLst>
                      </a:pPr>
                      <a:r>
                        <a:rPr lang="tr-TR" sz="1800" b="1" i="0" u="none" strike="noStrike" dirty="0">
                          <a:solidFill>
                            <a:schemeClr val="bg1"/>
                          </a:solidFill>
                          <a:effectLst/>
                          <a:latin typeface="Garamond" panose="02020404030301010803" pitchFamily="18" charset="0"/>
                          <a:cs typeface="Arial" panose="020B0604020202020204" pitchFamily="34" charset="0"/>
                        </a:rPr>
                        <a:t>2025 Alan</a:t>
                      </a:r>
                    </a:p>
                    <a:p>
                      <a:pPr algn="ctr" fontAlgn="ctr">
                        <a:tabLst>
                          <a:tab pos="1619250" algn="l"/>
                        </a:tabLst>
                      </a:pPr>
                      <a:r>
                        <a:rPr lang="tr-TR" sz="1800" b="1" i="0" u="none" strike="noStrike" dirty="0">
                          <a:solidFill>
                            <a:schemeClr val="bg1"/>
                          </a:solidFill>
                          <a:effectLst/>
                          <a:latin typeface="Garamond" panose="02020404030301010803" pitchFamily="18" charset="0"/>
                          <a:cs typeface="Arial" panose="020B0604020202020204" pitchFamily="34" charset="0"/>
                        </a:rPr>
                        <a:t>(dekar)</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tabLst>
                          <a:tab pos="1619250" algn="l"/>
                        </a:tabLst>
                      </a:pPr>
                      <a:r>
                        <a:rPr lang="tr-TR" sz="1800" b="1" i="0" u="none" strike="noStrike" dirty="0">
                          <a:solidFill>
                            <a:schemeClr val="bg1"/>
                          </a:solidFill>
                          <a:effectLst/>
                          <a:latin typeface="Garamond" panose="02020404030301010803" pitchFamily="18" charset="0"/>
                          <a:cs typeface="Arial" panose="020B0604020202020204" pitchFamily="34" charset="0"/>
                        </a:rPr>
                        <a:t>İlin Yüzölçümüne Oranı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1522153416"/>
                  </a:ext>
                </a:extLst>
              </a:tr>
              <a:tr h="290383">
                <a:tc>
                  <a:txBody>
                    <a:bodyPr/>
                    <a:lstStyle/>
                    <a:p>
                      <a:pPr algn="l" fontAlgn="ctr"/>
                      <a:r>
                        <a:rPr lang="tr-TR" sz="1800" b="1" i="0" u="none" strike="noStrike" dirty="0">
                          <a:solidFill>
                            <a:srgbClr val="000000"/>
                          </a:solidFill>
                          <a:effectLst/>
                          <a:latin typeface="Garamond" panose="02020404030301010803" pitchFamily="18" charset="0"/>
                        </a:rPr>
                        <a:t>Tarım Alanı</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1" i="0" u="none" strike="noStrike" kern="1200" dirty="0">
                          <a:solidFill>
                            <a:schemeClr val="tx1"/>
                          </a:solidFill>
                          <a:effectLst/>
                          <a:latin typeface="Garamond" panose="02020404030301010803" pitchFamily="18" charset="0"/>
                          <a:ea typeface="+mn-ea"/>
                          <a:cs typeface="Arial" panose="020B0604020202020204" pitchFamily="34" charset="0"/>
                        </a:rPr>
                        <a:t>1.413.088</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a:solidFill>
                            <a:schemeClr val="tx1"/>
                          </a:solidFill>
                          <a:effectLst/>
                          <a:latin typeface="Garamond" panose="02020404030301010803" pitchFamily="18" charset="0"/>
                          <a:ea typeface="+mn-ea"/>
                          <a:cs typeface="Arial" panose="020B0604020202020204" pitchFamily="34" charset="0"/>
                        </a:rPr>
                        <a:t>42</a:t>
                      </a:r>
                      <a:endParaRPr lang="tr-TR" sz="1800" b="0" i="0" u="none" strike="noStrike" kern="1200" dirty="0">
                        <a:solidFill>
                          <a:schemeClr val="tx1"/>
                        </a:solidFill>
                        <a:effectLst/>
                        <a:latin typeface="Garamond" panose="02020404030301010803" pitchFamily="18" charset="0"/>
                        <a:ea typeface="+mn-ea"/>
                        <a:cs typeface="Arial" panose="020B0604020202020204" pitchFamily="34" charset="0"/>
                      </a:endParaRP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3556171"/>
                  </a:ext>
                </a:extLst>
              </a:tr>
              <a:tr h="290383">
                <a:tc>
                  <a:txBody>
                    <a:bodyPr/>
                    <a:lstStyle/>
                    <a:p>
                      <a:pPr algn="l" fontAlgn="ctr"/>
                      <a:r>
                        <a:rPr lang="tr-TR" sz="1800" b="0" i="0" u="none" strike="noStrike" dirty="0">
                          <a:solidFill>
                            <a:srgbClr val="000000"/>
                          </a:solidFill>
                          <a:effectLst/>
                          <a:latin typeface="Garamond" panose="02020404030301010803" pitchFamily="18" charset="0"/>
                        </a:rPr>
                        <a:t>          Tahıllar ve Diğer Bitkisel Ürünlerin Alanı</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1.101.327</a:t>
                      </a:r>
                    </a:p>
                  </a:txBody>
                  <a:tcPr marL="7620" marR="468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8213365"/>
                  </a:ext>
                </a:extLst>
              </a:tr>
              <a:tr h="290383">
                <a:tc>
                  <a:txBody>
                    <a:bodyPr/>
                    <a:lstStyle/>
                    <a:p>
                      <a:pPr algn="l" fontAlgn="ctr"/>
                      <a:r>
                        <a:rPr lang="de-DE" sz="1800" b="0" i="0" u="none" strike="noStrike" dirty="0">
                          <a:solidFill>
                            <a:srgbClr val="000000"/>
                          </a:solidFill>
                          <a:effectLst/>
                          <a:latin typeface="Garamond" panose="02020404030301010803" pitchFamily="18" charset="0"/>
                        </a:rPr>
                        <a:t>          Sebze Bahçeleri Alanı</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79.070</a:t>
                      </a:r>
                    </a:p>
                  </a:txBody>
                  <a:tcPr marL="7620" marR="468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7737967"/>
                  </a:ext>
                </a:extLst>
              </a:tr>
              <a:tr h="290383">
                <a:tc>
                  <a:txBody>
                    <a:bodyPr/>
                    <a:lstStyle/>
                    <a:p>
                      <a:pPr algn="l" fontAlgn="ctr"/>
                      <a:r>
                        <a:rPr lang="de-DE" sz="1800" b="0" i="0" u="none" strike="noStrike" dirty="0">
                          <a:solidFill>
                            <a:srgbClr val="000000"/>
                          </a:solidFill>
                          <a:effectLst/>
                          <a:latin typeface="Garamond" panose="02020404030301010803" pitchFamily="18" charset="0"/>
                        </a:rPr>
                        <a:t>          Süs Bitkileri Alan</a:t>
                      </a:r>
                      <a:r>
                        <a:rPr lang="tr-TR" sz="1800" b="0" i="0" u="none" strike="noStrike" dirty="0">
                          <a:solidFill>
                            <a:srgbClr val="000000"/>
                          </a:solidFill>
                          <a:effectLst/>
                          <a:latin typeface="Garamond" panose="02020404030301010803" pitchFamily="18" charset="0"/>
                        </a:rPr>
                        <a:t>ı</a:t>
                      </a:r>
                      <a:r>
                        <a:rPr lang="de-DE" sz="1800" b="0" i="0" u="none" strike="noStrike" dirty="0">
                          <a:solidFill>
                            <a:srgbClr val="000000"/>
                          </a:solidFill>
                          <a:effectLst/>
                          <a:latin typeface="Garamond" panose="02020404030301010803" pitchFamily="18" charset="0"/>
                        </a:rPr>
                        <a:t> </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30</a:t>
                      </a:r>
                    </a:p>
                  </a:txBody>
                  <a:tcPr marL="7620" marR="468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6400429"/>
                  </a:ext>
                </a:extLst>
              </a:tr>
              <a:tr h="290383">
                <a:tc>
                  <a:txBody>
                    <a:bodyPr/>
                    <a:lstStyle/>
                    <a:p>
                      <a:pPr algn="l" fontAlgn="ctr"/>
                      <a:r>
                        <a:rPr lang="tr-TR" sz="1800" b="0" i="0" u="none" strike="noStrike" dirty="0">
                          <a:solidFill>
                            <a:srgbClr val="000000"/>
                          </a:solidFill>
                          <a:effectLst/>
                          <a:latin typeface="Garamond" panose="02020404030301010803" pitchFamily="18" charset="0"/>
                        </a:rPr>
                        <a:t>          Meyveler, İçecek ve Baharat Bitkileri Alanı </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232.661</a:t>
                      </a:r>
                    </a:p>
                  </a:txBody>
                  <a:tcPr marL="7620" marR="468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9350605"/>
                  </a:ext>
                </a:extLst>
              </a:tr>
              <a:tr h="290383">
                <a:tc>
                  <a:txBody>
                    <a:bodyPr/>
                    <a:lstStyle/>
                    <a:p>
                      <a:pPr algn="l" fontAlgn="ctr"/>
                      <a:r>
                        <a:rPr lang="tr-TR" sz="1800" b="1" i="0" u="none" strike="noStrike" dirty="0">
                          <a:solidFill>
                            <a:srgbClr val="000000"/>
                          </a:solidFill>
                          <a:effectLst/>
                          <a:latin typeface="Garamond" panose="02020404030301010803" pitchFamily="18" charset="0"/>
                        </a:rPr>
                        <a:t>Çayır ve Mera Alanı</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tr-TR" sz="1800" b="0" i="0" u="none" strike="noStrike" dirty="0">
                          <a:solidFill>
                            <a:srgbClr val="000000"/>
                          </a:solidFill>
                          <a:effectLst/>
                          <a:latin typeface="Garamond" panose="02020404030301010803" pitchFamily="18" charset="0"/>
                        </a:rPr>
                        <a:t>45.086</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2</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47372719"/>
                  </a:ext>
                </a:extLst>
              </a:tr>
              <a:tr h="290383">
                <a:tc>
                  <a:txBody>
                    <a:bodyPr/>
                    <a:lstStyle/>
                    <a:p>
                      <a:pPr algn="l" fontAlgn="ctr"/>
                      <a:r>
                        <a:rPr lang="tr-TR" sz="1800" b="1" i="0" u="none" strike="noStrike" dirty="0">
                          <a:solidFill>
                            <a:srgbClr val="000000"/>
                          </a:solidFill>
                          <a:effectLst/>
                          <a:latin typeface="Garamond" panose="02020404030301010803" pitchFamily="18" charset="0"/>
                        </a:rPr>
                        <a:t>Orman Alanı</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800" b="1" u="none" strike="noStrike" dirty="0">
                          <a:effectLst/>
                          <a:latin typeface="Garamond" panose="02020404030301010803" pitchFamily="18" charset="0"/>
                        </a:rPr>
                        <a:t>1.436.530</a:t>
                      </a:r>
                      <a:endParaRPr lang="tr-TR" sz="1800" b="1" i="0" u="none" strike="noStrike" dirty="0">
                        <a:solidFill>
                          <a:srgbClr val="000000"/>
                        </a:solidFill>
                        <a:effectLst/>
                        <a:latin typeface="Garamond" panose="02020404030301010803" pitchFamily="18" charset="0"/>
                      </a:endParaRP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43</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79362128"/>
                  </a:ext>
                </a:extLst>
              </a:tr>
              <a:tr h="290383">
                <a:tc>
                  <a:txBody>
                    <a:bodyPr/>
                    <a:lstStyle/>
                    <a:p>
                      <a:pPr algn="l" fontAlgn="ctr"/>
                      <a:r>
                        <a:rPr lang="tr-TR" sz="1800" b="1" i="0" u="none" strike="noStrike" dirty="0">
                          <a:solidFill>
                            <a:srgbClr val="000000"/>
                          </a:solidFill>
                          <a:effectLst/>
                          <a:latin typeface="Garamond" panose="02020404030301010803" pitchFamily="18" charset="0"/>
                        </a:rPr>
                        <a:t>Sulanabilir</a:t>
                      </a:r>
                      <a:r>
                        <a:rPr lang="tr-TR" sz="1800" b="1" i="0" u="none" strike="noStrike" baseline="0" dirty="0">
                          <a:solidFill>
                            <a:srgbClr val="000000"/>
                          </a:solidFill>
                          <a:effectLst/>
                          <a:latin typeface="Garamond" panose="02020404030301010803" pitchFamily="18" charset="0"/>
                        </a:rPr>
                        <a:t> Alan </a:t>
                      </a:r>
                      <a:endParaRPr lang="tr-TR" sz="1800" b="1" i="0" u="none" strike="noStrike" dirty="0">
                        <a:solidFill>
                          <a:srgbClr val="000000"/>
                        </a:solidFill>
                        <a:effectLst/>
                        <a:latin typeface="Garamond" panose="02020404030301010803" pitchFamily="18" charset="0"/>
                      </a:endParaRP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tr-TR" sz="1800" dirty="0">
                          <a:solidFill>
                            <a:schemeClr val="tx1"/>
                          </a:solidFill>
                          <a:latin typeface="+mn-lt"/>
                          <a:cs typeface="Calibri"/>
                        </a:rPr>
                        <a:t>  862.470</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93314918"/>
                  </a:ext>
                </a:extLst>
              </a:tr>
              <a:tr h="290383">
                <a:tc>
                  <a:txBody>
                    <a:bodyPr/>
                    <a:lstStyle/>
                    <a:p>
                      <a:pPr algn="l" fontAlgn="ctr"/>
                      <a:r>
                        <a:rPr lang="tr-TR" sz="1800" b="1" i="0" u="none" strike="noStrike" dirty="0">
                          <a:solidFill>
                            <a:srgbClr val="000000"/>
                          </a:solidFill>
                          <a:effectLst/>
                          <a:latin typeface="Garamond" panose="02020404030301010803" pitchFamily="18" charset="0"/>
                        </a:rPr>
                        <a:t>Diğer Alan </a:t>
                      </a:r>
                      <a:r>
                        <a:rPr lang="tr-TR" sz="1800" dirty="0">
                          <a:solidFill>
                            <a:srgbClr val="000000"/>
                          </a:solidFill>
                          <a:latin typeface="Garamond"/>
                          <a:ea typeface="Garamond"/>
                          <a:cs typeface="Garamond"/>
                          <a:sym typeface="Garamond"/>
                        </a:rPr>
                        <a:t>(Yerleşim Yeri, Sanayi,</a:t>
                      </a:r>
                      <a:r>
                        <a:rPr lang="tr-TR" sz="1800" baseline="0" dirty="0">
                          <a:solidFill>
                            <a:srgbClr val="000000"/>
                          </a:solidFill>
                          <a:latin typeface="Garamond"/>
                          <a:ea typeface="Garamond"/>
                          <a:cs typeface="Garamond"/>
                          <a:sym typeface="Garamond"/>
                        </a:rPr>
                        <a:t> Göl ve Baraj Alanı)</a:t>
                      </a:r>
                      <a:endParaRPr lang="tr-TR" sz="1800" b="1" i="0" u="none" strike="noStrike" dirty="0">
                        <a:solidFill>
                          <a:srgbClr val="000000"/>
                        </a:solidFill>
                        <a:effectLst/>
                        <a:latin typeface="Garamond" panose="02020404030301010803" pitchFamily="18" charset="0"/>
                      </a:endParaRP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1" i="0" u="none" strike="noStrike" kern="1200" dirty="0">
                          <a:solidFill>
                            <a:schemeClr val="tx1"/>
                          </a:solidFill>
                          <a:effectLst/>
                          <a:latin typeface="Garamond" panose="02020404030301010803" pitchFamily="18" charset="0"/>
                          <a:ea typeface="+mn-ea"/>
                          <a:cs typeface="Arial" panose="020B0604020202020204" pitchFamily="34" charset="0"/>
                        </a:rPr>
                        <a:t>385.296</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13</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8562914"/>
                  </a:ext>
                </a:extLst>
              </a:tr>
              <a:tr h="290383">
                <a:tc>
                  <a:txBody>
                    <a:bodyPr/>
                    <a:lstStyle/>
                    <a:p>
                      <a:pPr algn="l" fontAlgn="ctr"/>
                      <a:r>
                        <a:rPr lang="tr-TR" sz="1800" b="1" i="0" u="none" strike="noStrike" dirty="0">
                          <a:solidFill>
                            <a:srgbClr val="000000"/>
                          </a:solidFill>
                          <a:effectLst/>
                          <a:latin typeface="Garamond" panose="02020404030301010803" pitchFamily="18" charset="0"/>
                        </a:rPr>
                        <a:t>TOPLAM</a:t>
                      </a:r>
                    </a:p>
                  </a:txBody>
                  <a:tcPr marL="108000"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1" i="0" u="none" strike="noStrike" kern="1200" dirty="0">
                          <a:solidFill>
                            <a:schemeClr val="tx1"/>
                          </a:solidFill>
                          <a:effectLst/>
                          <a:latin typeface="Garamond" panose="02020404030301010803" pitchFamily="18" charset="0"/>
                          <a:ea typeface="+mn-ea"/>
                          <a:cs typeface="Arial" panose="020B0604020202020204" pitchFamily="34" charset="0"/>
                        </a:rPr>
                        <a:t>3.280.000</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r" defTabSz="914400" rtl="0" eaLnBrk="1" fontAlgn="ctr" latinLnBrk="0" hangingPunct="1"/>
                      <a:r>
                        <a:rPr lang="tr-TR" sz="1800" b="0" i="0" u="none" strike="noStrike" kern="1200" dirty="0">
                          <a:solidFill>
                            <a:schemeClr val="tx1"/>
                          </a:solidFill>
                          <a:effectLst/>
                          <a:latin typeface="Garamond" panose="02020404030301010803" pitchFamily="18" charset="0"/>
                          <a:ea typeface="+mn-ea"/>
                          <a:cs typeface="Arial" panose="020B0604020202020204" pitchFamily="34" charset="0"/>
                        </a:rPr>
                        <a:t>100</a:t>
                      </a:r>
                    </a:p>
                  </a:txBody>
                  <a:tcPr marL="7620" marR="612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64845221"/>
                  </a:ext>
                </a:extLst>
              </a:tr>
            </a:tbl>
          </a:graphicData>
        </a:graphic>
      </p:graphicFrame>
      <p:sp>
        <p:nvSpPr>
          <p:cNvPr id="3" name="Metin kutusu 2"/>
          <p:cNvSpPr txBox="1"/>
          <p:nvPr/>
        </p:nvSpPr>
        <p:spPr>
          <a:xfrm>
            <a:off x="1821933" y="5934707"/>
            <a:ext cx="7348836" cy="400110"/>
          </a:xfrm>
          <a:prstGeom prst="rect">
            <a:avLst/>
          </a:prstGeom>
          <a:noFill/>
        </p:spPr>
        <p:txBody>
          <a:bodyPr wrap="square" rtlCol="0">
            <a:spAutoFit/>
          </a:bodyPr>
          <a:lstStyle/>
          <a:p>
            <a:pPr algn="l"/>
            <a:r>
              <a:rPr lang="en-US" sz="2000" b="1" dirty="0">
                <a:solidFill>
                  <a:srgbClr val="000000"/>
                </a:solidFill>
                <a:latin typeface="Garamond" panose="02020404030301010803" pitchFamily="18" charset="0"/>
                <a:ea typeface="Garamond Bold"/>
                <a:cs typeface="Garamond Bold"/>
                <a:sym typeface="Garamond Bold"/>
              </a:rPr>
              <a:t>ÇKS </a:t>
            </a:r>
            <a:r>
              <a:rPr lang="en-US" sz="2000" b="1" dirty="0" err="1">
                <a:solidFill>
                  <a:srgbClr val="000000"/>
                </a:solidFill>
                <a:latin typeface="Garamond" panose="02020404030301010803" pitchFamily="18" charset="0"/>
                <a:ea typeface="Garamond Bold"/>
                <a:cs typeface="Garamond Bold"/>
                <a:sym typeface="Garamond Bold"/>
              </a:rPr>
              <a:t>kayıtlı</a:t>
            </a:r>
            <a:r>
              <a:rPr lang="en-US" sz="2000" b="1" dirty="0">
                <a:solidFill>
                  <a:srgbClr val="000000"/>
                </a:solidFill>
                <a:latin typeface="Garamond" panose="02020404030301010803" pitchFamily="18" charset="0"/>
                <a:ea typeface="Garamond Bold"/>
                <a:cs typeface="Garamond Bold"/>
                <a:sym typeface="Garamond Bold"/>
              </a:rPr>
              <a:t> </a:t>
            </a:r>
            <a:r>
              <a:rPr lang="en-US" sz="2000" b="1" dirty="0" err="1">
                <a:solidFill>
                  <a:srgbClr val="000000"/>
                </a:solidFill>
                <a:latin typeface="Garamond" panose="02020404030301010803" pitchFamily="18" charset="0"/>
                <a:ea typeface="Garamond Bold"/>
                <a:cs typeface="Garamond Bold"/>
                <a:sym typeface="Garamond Bold"/>
              </a:rPr>
              <a:t>alan</a:t>
            </a:r>
            <a:r>
              <a:rPr lang="en-US" sz="2000" b="1" dirty="0">
                <a:solidFill>
                  <a:srgbClr val="000000"/>
                </a:solidFill>
                <a:latin typeface="Garamond" panose="02020404030301010803" pitchFamily="18" charset="0"/>
                <a:ea typeface="Garamond Bold"/>
                <a:cs typeface="Garamond Bold"/>
                <a:sym typeface="Garamond Bold"/>
              </a:rPr>
              <a:t> </a:t>
            </a:r>
            <a:r>
              <a:rPr lang="tr-TR" sz="2000" b="1" dirty="0">
                <a:solidFill>
                  <a:srgbClr val="000000"/>
                </a:solidFill>
                <a:latin typeface="Garamond" panose="02020404030301010803" pitchFamily="18" charset="0"/>
                <a:ea typeface="Garamond Bold"/>
                <a:cs typeface="Garamond Bold"/>
                <a:sym typeface="Garamond Bold"/>
              </a:rPr>
              <a:t>874.888 </a:t>
            </a:r>
            <a:r>
              <a:rPr lang="en-US" sz="2000" b="1" dirty="0" err="1">
                <a:solidFill>
                  <a:srgbClr val="000000"/>
                </a:solidFill>
                <a:latin typeface="Garamond" panose="02020404030301010803" pitchFamily="18" charset="0"/>
                <a:ea typeface="Garamond Bold"/>
                <a:cs typeface="Garamond Bold"/>
                <a:sym typeface="Garamond Bold"/>
              </a:rPr>
              <a:t>dekar</a:t>
            </a:r>
            <a:r>
              <a:rPr lang="en-US" sz="2000" b="1" dirty="0">
                <a:solidFill>
                  <a:srgbClr val="000000"/>
                </a:solidFill>
                <a:latin typeface="Garamond" panose="02020404030301010803" pitchFamily="18" charset="0"/>
                <a:ea typeface="Garamond Bold"/>
                <a:cs typeface="Garamond Bold"/>
                <a:sym typeface="Garamond Bold"/>
              </a:rPr>
              <a:t> </a:t>
            </a:r>
            <a:r>
              <a:rPr lang="en-US" sz="2000" b="1" dirty="0" err="1">
                <a:solidFill>
                  <a:srgbClr val="000000"/>
                </a:solidFill>
                <a:latin typeface="Garamond" panose="02020404030301010803" pitchFamily="18" charset="0"/>
                <a:ea typeface="Garamond Bold"/>
                <a:cs typeface="Garamond Bold"/>
                <a:sym typeface="Garamond Bold"/>
              </a:rPr>
              <a:t>olup</a:t>
            </a:r>
            <a:r>
              <a:rPr lang="tr-TR" sz="2000" b="1" dirty="0">
                <a:solidFill>
                  <a:srgbClr val="000000"/>
                </a:solidFill>
                <a:latin typeface="Garamond" panose="02020404030301010803" pitchFamily="18" charset="0"/>
                <a:ea typeface="Garamond Bold"/>
                <a:cs typeface="Garamond Bold"/>
                <a:sym typeface="Garamond Bold"/>
              </a:rPr>
              <a:t>,</a:t>
            </a:r>
            <a:r>
              <a:rPr lang="en-US" sz="2000" b="1" dirty="0">
                <a:solidFill>
                  <a:srgbClr val="000000"/>
                </a:solidFill>
                <a:latin typeface="Garamond" panose="02020404030301010803" pitchFamily="18" charset="0"/>
                <a:ea typeface="Garamond Bold"/>
                <a:cs typeface="Garamond Bold"/>
                <a:sym typeface="Garamond Bold"/>
              </a:rPr>
              <a:t> </a:t>
            </a:r>
            <a:r>
              <a:rPr lang="en-US" sz="2000" b="1" dirty="0" err="1">
                <a:solidFill>
                  <a:srgbClr val="000000"/>
                </a:solidFill>
                <a:latin typeface="Garamond" panose="02020404030301010803" pitchFamily="18" charset="0"/>
                <a:ea typeface="Garamond Bold"/>
                <a:cs typeface="Garamond Bold"/>
                <a:sym typeface="Garamond Bold"/>
              </a:rPr>
              <a:t>kayıt</a:t>
            </a:r>
            <a:r>
              <a:rPr lang="en-US" sz="2000" b="1" dirty="0">
                <a:solidFill>
                  <a:srgbClr val="000000"/>
                </a:solidFill>
                <a:latin typeface="Garamond" panose="02020404030301010803" pitchFamily="18" charset="0"/>
                <a:ea typeface="Garamond Bold"/>
                <a:cs typeface="Garamond Bold"/>
                <a:sym typeface="Garamond Bold"/>
              </a:rPr>
              <a:t> </a:t>
            </a:r>
            <a:r>
              <a:rPr lang="en-US" sz="2000" b="1" dirty="0" err="1">
                <a:solidFill>
                  <a:srgbClr val="000000"/>
                </a:solidFill>
                <a:latin typeface="Garamond" panose="02020404030301010803" pitchFamily="18" charset="0"/>
                <a:ea typeface="Garamond Bold"/>
                <a:cs typeface="Garamond Bold"/>
                <a:sym typeface="Garamond Bold"/>
              </a:rPr>
              <a:t>oranımız</a:t>
            </a:r>
            <a:r>
              <a:rPr lang="en-US" sz="2000" b="1" dirty="0">
                <a:solidFill>
                  <a:srgbClr val="000000"/>
                </a:solidFill>
                <a:latin typeface="Garamond" panose="02020404030301010803" pitchFamily="18" charset="0"/>
                <a:ea typeface="Garamond Bold"/>
                <a:cs typeface="Garamond Bold"/>
                <a:sym typeface="Garamond Bold"/>
              </a:rPr>
              <a:t> %</a:t>
            </a:r>
            <a:r>
              <a:rPr lang="tr-TR" sz="2000" b="1" dirty="0">
                <a:solidFill>
                  <a:srgbClr val="000000"/>
                </a:solidFill>
                <a:latin typeface="Garamond" panose="02020404030301010803" pitchFamily="18" charset="0"/>
                <a:ea typeface="Garamond Bold"/>
                <a:cs typeface="Garamond Bold"/>
                <a:sym typeface="Garamond Bold"/>
              </a:rPr>
              <a:t> 69,5</a:t>
            </a:r>
            <a:r>
              <a:rPr lang="en-US" sz="2000" b="1" dirty="0">
                <a:solidFill>
                  <a:srgbClr val="000000"/>
                </a:solidFill>
                <a:latin typeface="Garamond" panose="02020404030301010803" pitchFamily="18" charset="0"/>
                <a:ea typeface="Garamond Bold"/>
                <a:cs typeface="Garamond Bold"/>
                <a:sym typeface="Garamond Bold"/>
              </a:rPr>
              <a:t>’dir. </a:t>
            </a:r>
          </a:p>
        </p:txBody>
      </p:sp>
    </p:spTree>
    <p:extLst>
      <p:ext uri="{BB962C8B-B14F-4D97-AF65-F5344CB8AC3E}">
        <p14:creationId xmlns:p14="http://schemas.microsoft.com/office/powerpoint/2010/main" val="1880240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4085438" y="4110606"/>
            <a:ext cx="4172937" cy="830997"/>
          </a:xfrm>
          <a:prstGeom prst="rect">
            <a:avLst/>
          </a:prstGeom>
          <a:noFill/>
        </p:spPr>
        <p:txBody>
          <a:bodyPr wrap="none" rtlCol="0">
            <a:spAutoFit/>
          </a:bodyPr>
          <a:lstStyle/>
          <a:p>
            <a:r>
              <a:rPr lang="tr-TR" sz="4800" b="1" dirty="0">
                <a:latin typeface="Garamond" panose="02020404030301010803" pitchFamily="18" charset="0"/>
              </a:rPr>
              <a:t>ARZ EDERİM</a:t>
            </a:r>
          </a:p>
        </p:txBody>
      </p:sp>
    </p:spTree>
    <p:extLst>
      <p:ext uri="{BB962C8B-B14F-4D97-AF65-F5344CB8AC3E}">
        <p14:creationId xmlns:p14="http://schemas.microsoft.com/office/powerpoint/2010/main" val="1960255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624961" y="1291221"/>
            <a:ext cx="1040430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Bitkisel Üretim</a:t>
            </a:r>
          </a:p>
        </p:txBody>
      </p:sp>
      <p:sp>
        <p:nvSpPr>
          <p:cNvPr id="9" name="Dikdörtgen 8"/>
          <p:cNvSpPr/>
          <p:nvPr/>
        </p:nvSpPr>
        <p:spPr>
          <a:xfrm>
            <a:off x="651920" y="6055123"/>
            <a:ext cx="1238352" cy="307777"/>
          </a:xfrm>
          <a:prstGeom prst="rect">
            <a:avLst/>
          </a:prstGeom>
        </p:spPr>
        <p:txBody>
          <a:bodyPr wrap="none">
            <a:spAutoFit/>
          </a:bodyPr>
          <a:lstStyle/>
          <a:p>
            <a:r>
              <a:rPr lang="tr-TR" sz="1400" dirty="0">
                <a:latin typeface="Garamond" panose="02020404030301010803" pitchFamily="18" charset="0"/>
              </a:rPr>
              <a:t>Kaynak: TÜİK</a:t>
            </a:r>
            <a:endParaRPr lang="tr-TR" sz="1400" dirty="0"/>
          </a:p>
        </p:txBody>
      </p:sp>
      <p:graphicFrame>
        <p:nvGraphicFramePr>
          <p:cNvPr id="2" name="Tablo 1">
            <a:extLst>
              <a:ext uri="{FF2B5EF4-FFF2-40B4-BE49-F238E27FC236}">
                <a16:creationId xmlns:a16="http://schemas.microsoft.com/office/drawing/2014/main" id="{4D4A228E-3352-F9CB-6826-4BA23C758519}"/>
              </a:ext>
            </a:extLst>
          </p:cNvPr>
          <p:cNvGraphicFramePr>
            <a:graphicFrameLocks noGrp="1"/>
          </p:cNvGraphicFramePr>
          <p:nvPr>
            <p:extLst>
              <p:ext uri="{D42A27DB-BD31-4B8C-83A1-F6EECF244321}">
                <p14:modId xmlns:p14="http://schemas.microsoft.com/office/powerpoint/2010/main" val="2460525742"/>
              </p:ext>
            </p:extLst>
          </p:nvPr>
        </p:nvGraphicFramePr>
        <p:xfrm>
          <a:off x="660400" y="2305486"/>
          <a:ext cx="10667999" cy="3497108"/>
        </p:xfrm>
        <a:graphic>
          <a:graphicData uri="http://schemas.openxmlformats.org/drawingml/2006/table">
            <a:tbl>
              <a:tblPr/>
              <a:tblGrid>
                <a:gridCol w="2997401">
                  <a:extLst>
                    <a:ext uri="{9D8B030D-6E8A-4147-A177-3AD203B41FA5}">
                      <a16:colId xmlns:a16="http://schemas.microsoft.com/office/drawing/2014/main" val="3431903078"/>
                    </a:ext>
                  </a:extLst>
                </a:gridCol>
                <a:gridCol w="2556866">
                  <a:extLst>
                    <a:ext uri="{9D8B030D-6E8A-4147-A177-3AD203B41FA5}">
                      <a16:colId xmlns:a16="http://schemas.microsoft.com/office/drawing/2014/main" val="614106974"/>
                    </a:ext>
                  </a:extLst>
                </a:gridCol>
                <a:gridCol w="2556866">
                  <a:extLst>
                    <a:ext uri="{9D8B030D-6E8A-4147-A177-3AD203B41FA5}">
                      <a16:colId xmlns:a16="http://schemas.microsoft.com/office/drawing/2014/main" val="3904425720"/>
                    </a:ext>
                  </a:extLst>
                </a:gridCol>
                <a:gridCol w="2556866">
                  <a:extLst>
                    <a:ext uri="{9D8B030D-6E8A-4147-A177-3AD203B41FA5}">
                      <a16:colId xmlns:a16="http://schemas.microsoft.com/office/drawing/2014/main" val="2828507323"/>
                    </a:ext>
                  </a:extLst>
                </a:gridCol>
              </a:tblGrid>
              <a:tr h="874277">
                <a:tc>
                  <a:txBody>
                    <a:bodyPr/>
                    <a:lstStyle/>
                    <a:p>
                      <a:pPr algn="l" rtl="0" fontAlgn="ctr"/>
                      <a:r>
                        <a:rPr lang="tr-TR" sz="2000" b="1" i="0" u="none" strike="noStrike" kern="1200" dirty="0">
                          <a:solidFill>
                            <a:srgbClr val="FFFFFF"/>
                          </a:solidFill>
                          <a:effectLst/>
                          <a:latin typeface="Garamond" panose="02020404030301010803" pitchFamily="18" charset="0"/>
                          <a:ea typeface="+mn-ea"/>
                          <a:cs typeface="+mn-cs"/>
                        </a:rPr>
                        <a:t>Ürün</a:t>
                      </a:r>
                    </a:p>
                  </a:txBody>
                  <a:tcPr marL="43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914536091"/>
                  </a:ext>
                </a:extLst>
              </a:tr>
              <a:tr h="874277">
                <a:tc>
                  <a:txBody>
                    <a:bodyPr/>
                    <a:lstStyle/>
                    <a:p>
                      <a:pPr algn="l" rtl="0" fontAlgn="ctr"/>
                      <a:r>
                        <a:rPr lang="tr-TR" sz="2000" b="0" i="0" u="none" strike="noStrike" dirty="0">
                          <a:solidFill>
                            <a:srgbClr val="000000"/>
                          </a:solidFill>
                          <a:effectLst/>
                          <a:latin typeface="Garamond" panose="02020404030301010803" pitchFamily="18" charset="0"/>
                        </a:rPr>
                        <a:t>Tarla</a:t>
                      </a:r>
                    </a:p>
                  </a:txBody>
                  <a:tcPr marL="43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938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860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859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70582825"/>
                  </a:ext>
                </a:extLst>
              </a:tr>
              <a:tr h="874277">
                <a:tc>
                  <a:txBody>
                    <a:bodyPr/>
                    <a:lstStyle/>
                    <a:p>
                      <a:pPr algn="l" rtl="0" fontAlgn="ctr"/>
                      <a:r>
                        <a:rPr lang="tr-TR" sz="2000" b="0" i="0" u="none" strike="noStrike" dirty="0">
                          <a:solidFill>
                            <a:srgbClr val="000000"/>
                          </a:solidFill>
                          <a:effectLst/>
                          <a:latin typeface="Garamond" panose="02020404030301010803" pitchFamily="18" charset="0"/>
                          <a:ea typeface="Calibri" panose="020F0502020204030204" pitchFamily="34" charset="0"/>
                        </a:rPr>
                        <a:t>Meyve, içecek ve baharat bitkileri</a:t>
                      </a:r>
                      <a:endParaRPr lang="tr-TR" sz="2000" b="0" i="0" u="none" strike="noStrike" dirty="0">
                        <a:solidFill>
                          <a:srgbClr val="000000"/>
                        </a:solidFill>
                        <a:effectLst/>
                        <a:latin typeface="Garamond" panose="02020404030301010803" pitchFamily="18" charset="0"/>
                      </a:endParaRPr>
                    </a:p>
                  </a:txBody>
                  <a:tcPr marL="43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120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178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1309672"/>
                  </a:ext>
                </a:extLst>
              </a:tr>
              <a:tr h="874277">
                <a:tc>
                  <a:txBody>
                    <a:bodyPr/>
                    <a:lstStyle/>
                    <a:p>
                      <a:pPr algn="l" rtl="0" fontAlgn="ctr"/>
                      <a:r>
                        <a:rPr lang="tr-TR" sz="2000" b="0" i="0" u="none" strike="noStrike" dirty="0">
                          <a:solidFill>
                            <a:srgbClr val="000000"/>
                          </a:solidFill>
                          <a:effectLst/>
                          <a:latin typeface="Garamond" panose="02020404030301010803" pitchFamily="18" charset="0"/>
                          <a:ea typeface="Calibri" panose="020F0502020204030204" pitchFamily="34" charset="0"/>
                        </a:rPr>
                        <a:t>Sebze</a:t>
                      </a:r>
                      <a:endParaRPr lang="tr-TR" sz="2000" b="0" i="0" u="none" strike="noStrike" dirty="0">
                        <a:solidFill>
                          <a:srgbClr val="000000"/>
                        </a:solidFill>
                        <a:effectLst/>
                        <a:latin typeface="Garamond" panose="02020404030301010803" pitchFamily="18" charset="0"/>
                      </a:endParaRPr>
                    </a:p>
                  </a:txBody>
                  <a:tcPr marL="43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257</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262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241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4141103"/>
                  </a:ext>
                </a:extLst>
              </a:tr>
            </a:tbl>
          </a:graphicData>
        </a:graphic>
      </p:graphicFrame>
      <p:sp>
        <p:nvSpPr>
          <p:cNvPr id="4" name="Metin kutusu 3">
            <a:extLst>
              <a:ext uri="{FF2B5EF4-FFF2-40B4-BE49-F238E27FC236}">
                <a16:creationId xmlns:a16="http://schemas.microsoft.com/office/drawing/2014/main" id="{20485483-CAFF-5F7D-5D1F-DA555E3D9287}"/>
              </a:ext>
            </a:extLst>
          </p:cNvPr>
          <p:cNvSpPr txBox="1"/>
          <p:nvPr/>
        </p:nvSpPr>
        <p:spPr>
          <a:xfrm>
            <a:off x="10599851" y="1997709"/>
            <a:ext cx="858825" cy="307777"/>
          </a:xfrm>
          <a:prstGeom prst="rect">
            <a:avLst/>
          </a:prstGeom>
          <a:noFill/>
        </p:spPr>
        <p:txBody>
          <a:bodyPr wrap="none" rtlCol="0">
            <a:spAutoFit/>
          </a:bodyPr>
          <a:lstStyle/>
          <a:p>
            <a:r>
              <a:rPr lang="tr-TR" sz="1400" dirty="0">
                <a:latin typeface="Garamond" panose="02020404030301010803" pitchFamily="18" charset="0"/>
              </a:rPr>
              <a:t>(Bin Ton)</a:t>
            </a:r>
          </a:p>
        </p:txBody>
      </p:sp>
      <p:sp>
        <p:nvSpPr>
          <p:cNvPr id="5" name="Metin kutusu 4">
            <a:extLst>
              <a:ext uri="{FF2B5EF4-FFF2-40B4-BE49-F238E27FC236}">
                <a16:creationId xmlns:a16="http://schemas.microsoft.com/office/drawing/2014/main" id="{58474C67-0997-BA31-0A51-4F69CFFBEE9C}"/>
              </a:ext>
            </a:extLst>
          </p:cNvPr>
          <p:cNvSpPr txBox="1"/>
          <p:nvPr/>
        </p:nvSpPr>
        <p:spPr>
          <a:xfrm>
            <a:off x="624962" y="1828866"/>
            <a:ext cx="4211957" cy="430887"/>
          </a:xfrm>
          <a:prstGeom prst="rect">
            <a:avLst/>
          </a:prstGeom>
          <a:noFill/>
        </p:spPr>
        <p:txBody>
          <a:bodyPr wrap="square" rtlCol="0">
            <a:spAutoFit/>
          </a:bodyPr>
          <a:lstStyle/>
          <a:p>
            <a:pPr marL="342900" indent="-342900">
              <a:buFont typeface="Wingdings" panose="05000000000000000000" pitchFamily="2" charset="2"/>
              <a:buChar char="q"/>
            </a:pPr>
            <a:r>
              <a:rPr lang="tr-TR" sz="2200" b="1" dirty="0">
                <a:latin typeface="Garamond" panose="02020404030301010803" pitchFamily="18" charset="0"/>
              </a:rPr>
              <a:t>Üretim Miktarları</a:t>
            </a:r>
          </a:p>
        </p:txBody>
      </p:sp>
    </p:spTree>
    <p:extLst>
      <p:ext uri="{BB962C8B-B14F-4D97-AF65-F5344CB8AC3E}">
        <p14:creationId xmlns:p14="http://schemas.microsoft.com/office/powerpoint/2010/main" val="2408303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624962" y="6063951"/>
            <a:ext cx="1238352" cy="307777"/>
          </a:xfrm>
          <a:prstGeom prst="rect">
            <a:avLst/>
          </a:prstGeom>
        </p:spPr>
        <p:txBody>
          <a:bodyPr wrap="none">
            <a:spAutoFit/>
          </a:bodyPr>
          <a:lstStyle/>
          <a:p>
            <a:r>
              <a:rPr lang="tr-TR" sz="1400" dirty="0">
                <a:latin typeface="Garamond" panose="02020404030301010803" pitchFamily="18" charset="0"/>
              </a:rPr>
              <a:t>Kaynak: TÜİK</a:t>
            </a:r>
            <a:endParaRPr lang="tr-TR" sz="1400" dirty="0"/>
          </a:p>
        </p:txBody>
      </p:sp>
      <p:graphicFrame>
        <p:nvGraphicFramePr>
          <p:cNvPr id="13" name="Tablo 12"/>
          <p:cNvGraphicFramePr>
            <a:graphicFrameLocks noGrp="1"/>
          </p:cNvGraphicFramePr>
          <p:nvPr/>
        </p:nvGraphicFramePr>
        <p:xfrm>
          <a:off x="681443" y="2305486"/>
          <a:ext cx="10515601" cy="4058163"/>
        </p:xfrm>
        <a:graphic>
          <a:graphicData uri="http://schemas.openxmlformats.org/drawingml/2006/table">
            <a:tbl>
              <a:tblPr/>
              <a:tblGrid>
                <a:gridCol w="3208869">
                  <a:extLst>
                    <a:ext uri="{9D8B030D-6E8A-4147-A177-3AD203B41FA5}">
                      <a16:colId xmlns:a16="http://schemas.microsoft.com/office/drawing/2014/main" val="3431903078"/>
                    </a:ext>
                  </a:extLst>
                </a:gridCol>
                <a:gridCol w="1946344">
                  <a:extLst>
                    <a:ext uri="{9D8B030D-6E8A-4147-A177-3AD203B41FA5}">
                      <a16:colId xmlns:a16="http://schemas.microsoft.com/office/drawing/2014/main" val="936960940"/>
                    </a:ext>
                  </a:extLst>
                </a:gridCol>
                <a:gridCol w="1946344">
                  <a:extLst>
                    <a:ext uri="{9D8B030D-6E8A-4147-A177-3AD203B41FA5}">
                      <a16:colId xmlns:a16="http://schemas.microsoft.com/office/drawing/2014/main" val="3002384608"/>
                    </a:ext>
                  </a:extLst>
                </a:gridCol>
                <a:gridCol w="1707022">
                  <a:extLst>
                    <a:ext uri="{9D8B030D-6E8A-4147-A177-3AD203B41FA5}">
                      <a16:colId xmlns:a16="http://schemas.microsoft.com/office/drawing/2014/main" val="614106974"/>
                    </a:ext>
                  </a:extLst>
                </a:gridCol>
                <a:gridCol w="1707022">
                  <a:extLst>
                    <a:ext uri="{9D8B030D-6E8A-4147-A177-3AD203B41FA5}">
                      <a16:colId xmlns:a16="http://schemas.microsoft.com/office/drawing/2014/main" val="3904425720"/>
                    </a:ext>
                  </a:extLst>
                </a:gridCol>
              </a:tblGrid>
              <a:tr h="952891">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Ürün</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2000" b="1" i="0" u="none" strike="noStrike" kern="1200" dirty="0">
                          <a:solidFill>
                            <a:srgbClr val="FFFFFF"/>
                          </a:solidFill>
                          <a:effectLst/>
                          <a:latin typeface="Garamond" panose="02020404030301010803" pitchFamily="18" charset="0"/>
                          <a:ea typeface="+mn-ea"/>
                          <a:cs typeface="+mn-cs"/>
                        </a:rPr>
                        <a:t>2024 Alan</a:t>
                      </a:r>
                    </a:p>
                    <a:p>
                      <a:pPr marL="0" marR="0" indent="0" algn="ctr" defTabSz="914400" rtl="0" eaLnBrk="1" fontAlgn="ctr" latinLnBrk="0" hangingPunct="1">
                        <a:lnSpc>
                          <a:spcPct val="100000"/>
                        </a:lnSpc>
                        <a:spcBef>
                          <a:spcPts val="0"/>
                        </a:spcBef>
                        <a:spcAft>
                          <a:spcPts val="0"/>
                        </a:spcAft>
                        <a:buClrTx/>
                        <a:buSzTx/>
                        <a:buFontTx/>
                        <a:buNone/>
                        <a:tabLst/>
                        <a:defRPr/>
                      </a:pPr>
                      <a:r>
                        <a:rPr lang="tr-TR" sz="2000" b="1" i="0" u="none" strike="noStrike" kern="1200" dirty="0">
                          <a:solidFill>
                            <a:srgbClr val="FFFFFF"/>
                          </a:solidFill>
                          <a:effectLst/>
                          <a:latin typeface="Garamond" panose="02020404030301010803" pitchFamily="18" charset="0"/>
                          <a:ea typeface="+mn-ea"/>
                          <a:cs typeface="+mn-cs"/>
                        </a:rPr>
                        <a:t>(dekar)</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2024 Üretim</a:t>
                      </a:r>
                    </a:p>
                    <a:p>
                      <a:pPr marL="0" marR="0" indent="0" algn="ctr" defTabSz="914400" rtl="0" eaLnBrk="1" fontAlgn="ctr" latinLnBrk="0" hangingPunct="1">
                        <a:lnSpc>
                          <a:spcPct val="100000"/>
                        </a:lnSpc>
                        <a:spcBef>
                          <a:spcPts val="0"/>
                        </a:spcBef>
                        <a:spcAft>
                          <a:spcPts val="0"/>
                        </a:spcAft>
                        <a:buClrTx/>
                        <a:buSzTx/>
                        <a:buFontTx/>
                        <a:buNone/>
                        <a:tabLst/>
                        <a:defRPr/>
                      </a:pPr>
                      <a:r>
                        <a:rPr lang="tr-TR" sz="2000" b="1" i="0" u="none" strike="noStrike" kern="1200" dirty="0">
                          <a:solidFill>
                            <a:srgbClr val="FFFFFF"/>
                          </a:solidFill>
                          <a:effectLst/>
                          <a:latin typeface="Garamond" panose="02020404030301010803" pitchFamily="18" charset="0"/>
                          <a:ea typeface="+mn-ea"/>
                          <a:cs typeface="+mn-cs"/>
                        </a:rPr>
                        <a:t>(ton)</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Ülke Sıra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rtl="0" fontAlgn="ctr"/>
                      <a:r>
                        <a:rPr lang="tr-TR" sz="2000" b="1" i="0" u="none" strike="noStrike" kern="1200" dirty="0">
                          <a:solidFill>
                            <a:srgbClr val="FFFFFF"/>
                          </a:solidFill>
                          <a:effectLst/>
                          <a:latin typeface="Garamond" panose="02020404030301010803" pitchFamily="18" charset="0"/>
                          <a:ea typeface="+mn-ea"/>
                          <a:cs typeface="+mn-cs"/>
                        </a:rPr>
                        <a:t>Ülke Üretimi </a:t>
                      </a:r>
                    </a:p>
                    <a:p>
                      <a:pPr algn="ctr" rtl="0" fontAlgn="ctr"/>
                      <a:r>
                        <a:rPr lang="tr-TR" sz="2000" b="1" i="0" u="none" strike="noStrike" kern="1200" dirty="0">
                          <a:solidFill>
                            <a:srgbClr val="FFFFFF"/>
                          </a:solidFill>
                          <a:effectLst/>
                          <a:latin typeface="Garamond" panose="02020404030301010803" pitchFamily="18" charset="0"/>
                          <a:ea typeface="+mn-ea"/>
                          <a:cs typeface="+mn-cs"/>
                        </a:rPr>
                        <a:t>(%)</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914536091"/>
                  </a:ext>
                </a:extLst>
              </a:tr>
              <a:tr h="388159">
                <a:tc>
                  <a:txBody>
                    <a:bodyPr/>
                    <a:lstStyle/>
                    <a:p>
                      <a:pPr algn="l" rtl="0" fontAlgn="ctr"/>
                      <a:r>
                        <a:rPr lang="tr-TR" sz="2000" b="0" i="0" u="none" strike="noStrike" dirty="0">
                          <a:solidFill>
                            <a:srgbClr val="000000"/>
                          </a:solidFill>
                          <a:effectLst/>
                          <a:latin typeface="Garamond" panose="02020404030301010803" pitchFamily="18" charset="0"/>
                        </a:rPr>
                        <a:t>Turp</a:t>
                      </a: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30960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123180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74,5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70582825"/>
                  </a:ext>
                </a:extLst>
              </a:tr>
              <a:tr h="38815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b="0" i="0" u="none" strike="noStrike" dirty="0">
                          <a:solidFill>
                            <a:srgbClr val="000000"/>
                          </a:solidFill>
                          <a:effectLst/>
                          <a:latin typeface="Garamond" panose="02020404030301010803" pitchFamily="18" charset="0"/>
                        </a:rPr>
                        <a:t>Bamya</a:t>
                      </a: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2777</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4315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15,3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1309672"/>
                  </a:ext>
                </a:extLst>
              </a:tr>
              <a:tr h="388159">
                <a:tc>
                  <a:txBody>
                    <a:bodyPr/>
                    <a:lstStyle/>
                    <a:p>
                      <a:pPr algn="l" rtl="0" fontAlgn="ctr"/>
                      <a:r>
                        <a:rPr lang="tr-TR" sz="2000" b="0" i="0" u="none" strike="noStrike" dirty="0">
                          <a:solidFill>
                            <a:srgbClr val="000000"/>
                          </a:solidFill>
                          <a:effectLst/>
                          <a:latin typeface="Garamond" panose="02020404030301010803" pitchFamily="18" charset="0"/>
                          <a:ea typeface="Calibri" panose="020F0502020204030204" pitchFamily="34" charset="0"/>
                        </a:rPr>
                        <a:t>Yer</a:t>
                      </a:r>
                      <a:r>
                        <a:rPr lang="tr-TR" sz="2000" b="0" i="0" u="none" strike="noStrike" baseline="0" dirty="0">
                          <a:solidFill>
                            <a:srgbClr val="000000"/>
                          </a:solidFill>
                          <a:effectLst/>
                          <a:latin typeface="Garamond" panose="02020404030301010803" pitchFamily="18" charset="0"/>
                          <a:ea typeface="Calibri" panose="020F0502020204030204" pitchFamily="34" charset="0"/>
                        </a:rPr>
                        <a:t> Fıstığı</a:t>
                      </a:r>
                      <a:endParaRPr lang="tr-TR" sz="2000" b="0" i="0" u="none" strike="noStrike" dirty="0">
                        <a:solidFill>
                          <a:srgbClr val="000000"/>
                        </a:solidFill>
                        <a:effectLst/>
                        <a:latin typeface="Garamond" panose="02020404030301010803" pitchFamily="18" charset="0"/>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133.943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56.954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23,1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4141103"/>
                  </a:ext>
                </a:extLst>
              </a:tr>
              <a:tr h="388159">
                <a:tc>
                  <a:txBody>
                    <a:bodyPr/>
                    <a:lstStyle/>
                    <a:p>
                      <a:pPr algn="l" rtl="0" fontAlgn="ctr"/>
                      <a:r>
                        <a:rPr lang="tr-TR" sz="2000" b="0" i="0" u="none" strike="noStrike" dirty="0">
                          <a:solidFill>
                            <a:srgbClr val="000000"/>
                          </a:solidFill>
                          <a:effectLst/>
                          <a:latin typeface="Garamond" panose="02020404030301010803" pitchFamily="18" charset="0"/>
                          <a:ea typeface="Calibri" panose="020F0502020204030204" pitchFamily="34" charset="0"/>
                        </a:rPr>
                        <a:t>Mısır</a:t>
                      </a:r>
                      <a:endParaRPr lang="tr-TR" sz="2000" b="0" i="0" u="none" strike="noStrike" dirty="0">
                        <a:solidFill>
                          <a:srgbClr val="000000"/>
                        </a:solidFill>
                        <a:effectLst/>
                        <a:latin typeface="Garamond" panose="02020404030301010803" pitchFamily="18" charset="0"/>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380.863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404.827</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4,99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03019237"/>
                  </a:ext>
                </a:extLst>
              </a:tr>
              <a:tr h="388159">
                <a:tc>
                  <a:txBody>
                    <a:bodyPr/>
                    <a:lstStyle/>
                    <a:p>
                      <a:pPr algn="l" rtl="0" fontAlgn="ctr"/>
                      <a:r>
                        <a:rPr lang="tr-TR" sz="2000" b="0" i="0" u="none" strike="noStrike" dirty="0">
                          <a:solidFill>
                            <a:srgbClr val="000000"/>
                          </a:solidFill>
                          <a:effectLst/>
                          <a:latin typeface="Garamond" panose="02020404030301010803" pitchFamily="18" charset="0"/>
                        </a:rPr>
                        <a:t>Soya Fasulyesi</a:t>
                      </a: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29038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12020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6,68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4721205"/>
                  </a:ext>
                </a:extLst>
              </a:tr>
              <a:tr h="388159">
                <a:tc>
                  <a:txBody>
                    <a:bodyPr/>
                    <a:lstStyle/>
                    <a:p>
                      <a:pPr algn="l" rtl="0" fontAlgn="ctr"/>
                      <a:r>
                        <a:rPr lang="tr-TR" sz="2000" b="0" i="0" u="none" strike="noStrike" dirty="0">
                          <a:solidFill>
                            <a:srgbClr val="000000"/>
                          </a:solidFill>
                          <a:effectLst/>
                          <a:latin typeface="Garamond" panose="02020404030301010803" pitchFamily="18" charset="0"/>
                          <a:ea typeface="Calibri" panose="020F0502020204030204" pitchFamily="34" charset="0"/>
                        </a:rPr>
                        <a:t>Zeytin (Yağlık)</a:t>
                      </a:r>
                      <a:endParaRPr lang="tr-TR" sz="2000" b="0" i="0" u="none" strike="noStrike" dirty="0">
                        <a:solidFill>
                          <a:srgbClr val="000000"/>
                        </a:solidFill>
                        <a:effectLst/>
                        <a:latin typeface="Garamond" panose="02020404030301010803" pitchFamily="18" charset="0"/>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158.389</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83.488</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3,23</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4726597"/>
                  </a:ext>
                </a:extLst>
              </a:tr>
              <a:tr h="388159">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2000" b="0" i="0" u="none" strike="noStrike" dirty="0">
                          <a:solidFill>
                            <a:srgbClr val="000000"/>
                          </a:solidFill>
                          <a:effectLst/>
                          <a:latin typeface="Garamond" panose="02020404030301010803" pitchFamily="18" charset="0"/>
                          <a:ea typeface="Calibri" panose="020F0502020204030204" pitchFamily="34" charset="0"/>
                        </a:rPr>
                        <a:t>Zeytin (Sofralık)</a:t>
                      </a:r>
                      <a:endParaRPr lang="tr-TR" sz="2000" b="0" i="0" u="none" strike="noStrike" dirty="0">
                        <a:solidFill>
                          <a:srgbClr val="000000"/>
                        </a:solidFill>
                        <a:effectLst/>
                        <a:latin typeface="Garamond" panose="02020404030301010803" pitchFamily="18" charset="0"/>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dirty="0"/>
                        <a:t>34.792</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dirty="0"/>
                        <a:t>19.480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1,16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176576"/>
                  </a:ext>
                </a:extLst>
              </a:tr>
              <a:tr h="388159">
                <a:tc>
                  <a:txBody>
                    <a:bodyPr/>
                    <a:lstStyle/>
                    <a:p>
                      <a:pPr algn="l" rtl="0" fontAlgn="ctr"/>
                      <a:r>
                        <a:rPr lang="tr-TR" sz="2000" b="0" i="0" u="none" strike="noStrike" dirty="0">
                          <a:solidFill>
                            <a:srgbClr val="000000"/>
                          </a:solidFill>
                          <a:effectLst/>
                          <a:latin typeface="Garamond" panose="02020404030301010803" pitchFamily="18" charset="0"/>
                        </a:rPr>
                        <a:t>Pırasa</a:t>
                      </a: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2556</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10.224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4</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tr-TR" sz="2000" b="0" i="0" u="none" strike="noStrike" dirty="0">
                          <a:solidFill>
                            <a:srgbClr val="000000"/>
                          </a:solidFill>
                          <a:effectLst/>
                          <a:latin typeface="Garamond" panose="02020404030301010803" pitchFamily="18" charset="0"/>
                        </a:rPr>
                        <a:t>6,75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64798409"/>
                  </a:ext>
                </a:extLst>
              </a:tr>
            </a:tbl>
          </a:graphicData>
        </a:graphic>
      </p:graphicFrame>
      <p:sp>
        <p:nvSpPr>
          <p:cNvPr id="5" name="Metin kutusu 4"/>
          <p:cNvSpPr txBox="1"/>
          <p:nvPr/>
        </p:nvSpPr>
        <p:spPr>
          <a:xfrm>
            <a:off x="624963" y="1828866"/>
            <a:ext cx="3909986" cy="430887"/>
          </a:xfrm>
          <a:prstGeom prst="rect">
            <a:avLst/>
          </a:prstGeom>
          <a:noFill/>
        </p:spPr>
        <p:txBody>
          <a:bodyPr wrap="square" rtlCol="0">
            <a:spAutoFit/>
          </a:bodyPr>
          <a:lstStyle/>
          <a:p>
            <a:pPr marL="342900" indent="-342900">
              <a:buFont typeface="Wingdings" panose="05000000000000000000" pitchFamily="2" charset="2"/>
              <a:buChar char="q"/>
            </a:pPr>
            <a:r>
              <a:rPr lang="tr-TR" sz="2200" b="1" dirty="0">
                <a:latin typeface="Garamond" panose="02020404030301010803" pitchFamily="18" charset="0"/>
              </a:rPr>
              <a:t>Öne Çıkan Ürünler</a:t>
            </a:r>
          </a:p>
        </p:txBody>
      </p:sp>
      <p:sp>
        <p:nvSpPr>
          <p:cNvPr id="7" name="İçerik Yer Tutucusu 2">
            <a:extLst>
              <a:ext uri="{FF2B5EF4-FFF2-40B4-BE49-F238E27FC236}">
                <a16:creationId xmlns:a16="http://schemas.microsoft.com/office/drawing/2014/main" id="{4A3CDC49-5872-4479-A7DA-48FEC60F6FEA}"/>
              </a:ext>
            </a:extLst>
          </p:cNvPr>
          <p:cNvSpPr txBox="1">
            <a:spLocks/>
          </p:cNvSpPr>
          <p:nvPr/>
        </p:nvSpPr>
        <p:spPr>
          <a:xfrm>
            <a:off x="1160418" y="5670577"/>
            <a:ext cx="10710333" cy="10945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buNone/>
            </a:pPr>
            <a:endParaRPr lang="tr-TR" sz="1800" dirty="0">
              <a:solidFill>
                <a:srgbClr val="FF0000"/>
              </a:solidFill>
              <a:latin typeface="Garamond" panose="02020404030301010803" pitchFamily="18" charset="0"/>
            </a:endParaRPr>
          </a:p>
        </p:txBody>
      </p:sp>
      <p:sp>
        <p:nvSpPr>
          <p:cNvPr id="2" name="Unvan 1">
            <a:extLst>
              <a:ext uri="{FF2B5EF4-FFF2-40B4-BE49-F238E27FC236}">
                <a16:creationId xmlns:a16="http://schemas.microsoft.com/office/drawing/2014/main" id="{E4F54806-EC5C-DC47-FE0D-1F710856CE0C}"/>
              </a:ext>
            </a:extLst>
          </p:cNvPr>
          <p:cNvSpPr txBox="1">
            <a:spLocks/>
          </p:cNvSpPr>
          <p:nvPr/>
        </p:nvSpPr>
        <p:spPr>
          <a:xfrm>
            <a:off x="624961" y="1291221"/>
            <a:ext cx="1040430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Bitkisel Üretim</a:t>
            </a:r>
          </a:p>
        </p:txBody>
      </p:sp>
    </p:spTree>
    <p:extLst>
      <p:ext uri="{BB962C8B-B14F-4D97-AF65-F5344CB8AC3E}">
        <p14:creationId xmlns:p14="http://schemas.microsoft.com/office/powerpoint/2010/main" val="43065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BB2EA-07D5-E01D-3D02-1DBF9D5D31C9}"/>
            </a:ext>
          </a:extLst>
        </p:cNvPr>
        <p:cNvGrpSpPr/>
        <p:nvPr/>
      </p:nvGrpSpPr>
      <p:grpSpPr>
        <a:xfrm>
          <a:off x="0" y="0"/>
          <a:ext cx="0" cy="0"/>
          <a:chOff x="0" y="0"/>
          <a:chExt cx="0" cy="0"/>
        </a:xfrm>
      </p:grpSpPr>
      <p:sp>
        <p:nvSpPr>
          <p:cNvPr id="6" name="Unvan 1">
            <a:extLst>
              <a:ext uri="{FF2B5EF4-FFF2-40B4-BE49-F238E27FC236}">
                <a16:creationId xmlns:a16="http://schemas.microsoft.com/office/drawing/2014/main" id="{258F4129-9EC3-D88E-B59C-27BD71ED1BA4}"/>
              </a:ext>
            </a:extLst>
          </p:cNvPr>
          <p:cNvSpPr txBox="1">
            <a:spLocks/>
          </p:cNvSpPr>
          <p:nvPr/>
        </p:nvSpPr>
        <p:spPr>
          <a:xfrm>
            <a:off x="559761" y="1297944"/>
            <a:ext cx="1063728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Bitki Sağlığı Faaliyetleri</a:t>
            </a:r>
          </a:p>
        </p:txBody>
      </p:sp>
      <p:sp>
        <p:nvSpPr>
          <p:cNvPr id="11" name="Dikdörtgen 10">
            <a:extLst>
              <a:ext uri="{FF2B5EF4-FFF2-40B4-BE49-F238E27FC236}">
                <a16:creationId xmlns:a16="http://schemas.microsoft.com/office/drawing/2014/main" id="{5305DBC4-0689-BA53-AB9C-755340BCD0A8}"/>
              </a:ext>
            </a:extLst>
          </p:cNvPr>
          <p:cNvSpPr/>
          <p:nvPr/>
        </p:nvSpPr>
        <p:spPr>
          <a:xfrm>
            <a:off x="559763" y="6017938"/>
            <a:ext cx="1773647" cy="307777"/>
          </a:xfrm>
          <a:prstGeom prst="rect">
            <a:avLst/>
          </a:prstGeom>
        </p:spPr>
        <p:txBody>
          <a:bodyPr wrap="square">
            <a:spAutoFit/>
          </a:bodyPr>
          <a:lstStyle/>
          <a:p>
            <a:r>
              <a:rPr lang="tr-TR" sz="1400" dirty="0">
                <a:latin typeface="Garamond" panose="02020404030301010803" pitchFamily="18" charset="0"/>
              </a:rPr>
              <a:t>Kaynak: TOB</a:t>
            </a:r>
            <a:endParaRPr lang="tr-TR" sz="1400" dirty="0"/>
          </a:p>
        </p:txBody>
      </p:sp>
      <p:sp>
        <p:nvSpPr>
          <p:cNvPr id="12" name="Unvan 1">
            <a:extLst>
              <a:ext uri="{FF2B5EF4-FFF2-40B4-BE49-F238E27FC236}">
                <a16:creationId xmlns:a16="http://schemas.microsoft.com/office/drawing/2014/main" id="{CC5B0A19-13DD-AD92-552A-917408CDD3E5}"/>
              </a:ext>
            </a:extLst>
          </p:cNvPr>
          <p:cNvSpPr txBox="1">
            <a:spLocks/>
          </p:cNvSpPr>
          <p:nvPr/>
        </p:nvSpPr>
        <p:spPr>
          <a:xfrm>
            <a:off x="4718831" y="1844044"/>
            <a:ext cx="4019442"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itchFamily="2" charset="2"/>
              <a:buChar char="q"/>
            </a:pPr>
            <a:r>
              <a:rPr lang="tr-TR" sz="2200" b="1" dirty="0">
                <a:latin typeface="Garamond" panose="02020404030301010803" pitchFamily="18" charset="0"/>
              </a:rPr>
              <a:t>Entegre Mücadele</a:t>
            </a:r>
          </a:p>
        </p:txBody>
      </p:sp>
      <p:graphicFrame>
        <p:nvGraphicFramePr>
          <p:cNvPr id="8" name="Tablo 7">
            <a:extLst>
              <a:ext uri="{FF2B5EF4-FFF2-40B4-BE49-F238E27FC236}">
                <a16:creationId xmlns:a16="http://schemas.microsoft.com/office/drawing/2014/main" id="{280A7C6B-B54E-4F00-B4A9-215BFD302E99}"/>
              </a:ext>
            </a:extLst>
          </p:cNvPr>
          <p:cNvGraphicFramePr>
            <a:graphicFrameLocks noGrp="1"/>
          </p:cNvGraphicFramePr>
          <p:nvPr>
            <p:extLst>
              <p:ext uri="{D42A27DB-BD31-4B8C-83A1-F6EECF244321}">
                <p14:modId xmlns:p14="http://schemas.microsoft.com/office/powerpoint/2010/main" val="2260100765"/>
              </p:ext>
            </p:extLst>
          </p:nvPr>
        </p:nvGraphicFramePr>
        <p:xfrm>
          <a:off x="1490133" y="2325005"/>
          <a:ext cx="10314335" cy="3573289"/>
        </p:xfrm>
        <a:graphic>
          <a:graphicData uri="http://schemas.openxmlformats.org/drawingml/2006/table">
            <a:tbl>
              <a:tblPr>
                <a:tableStyleId>{5C22544A-7EE6-4342-B048-85BDC9FD1C3A}</a:tableStyleId>
              </a:tblPr>
              <a:tblGrid>
                <a:gridCol w="1586819">
                  <a:extLst>
                    <a:ext uri="{9D8B030D-6E8A-4147-A177-3AD203B41FA5}">
                      <a16:colId xmlns:a16="http://schemas.microsoft.com/office/drawing/2014/main" val="1469330463"/>
                    </a:ext>
                  </a:extLst>
                </a:gridCol>
                <a:gridCol w="2909172">
                  <a:extLst>
                    <a:ext uri="{9D8B030D-6E8A-4147-A177-3AD203B41FA5}">
                      <a16:colId xmlns:a16="http://schemas.microsoft.com/office/drawing/2014/main" val="2043379069"/>
                    </a:ext>
                  </a:extLst>
                </a:gridCol>
                <a:gridCol w="2909172">
                  <a:extLst>
                    <a:ext uri="{9D8B030D-6E8A-4147-A177-3AD203B41FA5}">
                      <a16:colId xmlns:a16="http://schemas.microsoft.com/office/drawing/2014/main" val="347003841"/>
                    </a:ext>
                  </a:extLst>
                </a:gridCol>
                <a:gridCol w="2909172">
                  <a:extLst>
                    <a:ext uri="{9D8B030D-6E8A-4147-A177-3AD203B41FA5}">
                      <a16:colId xmlns:a16="http://schemas.microsoft.com/office/drawing/2014/main" val="271174455"/>
                    </a:ext>
                  </a:extLst>
                </a:gridCol>
              </a:tblGrid>
              <a:tr h="1385625">
                <a:tc>
                  <a:txBody>
                    <a:bodyPr/>
                    <a:lstStyle/>
                    <a:p>
                      <a:pPr algn="ctr">
                        <a:lnSpc>
                          <a:spcPct val="115000"/>
                        </a:lnSpc>
                        <a:spcAft>
                          <a:spcPts val="0"/>
                        </a:spcAft>
                      </a:pPr>
                      <a:r>
                        <a:rPr lang="tr-TR" sz="2000" b="1" dirty="0">
                          <a:solidFill>
                            <a:schemeClr val="bg1"/>
                          </a:solidFill>
                          <a:effectLst/>
                          <a:latin typeface="Garamond" panose="02020404030301010803" pitchFamily="18" charset="0"/>
                          <a:cs typeface="Calibri" panose="020F0502020204030204" pitchFamily="34" charset="0"/>
                        </a:rPr>
                        <a:t>Yıllar</a:t>
                      </a:r>
                      <a:endPar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lnSpc>
                          <a:spcPct val="115000"/>
                        </a:lnSpc>
                        <a:spcAft>
                          <a:spcPts val="0"/>
                        </a:spcAft>
                      </a:pPr>
                      <a:r>
                        <a:rPr lang="tr-TR" sz="2000" b="1" kern="1200" dirty="0">
                          <a:solidFill>
                            <a:schemeClr val="bg1"/>
                          </a:solidFill>
                          <a:effectLst/>
                          <a:latin typeface="Garamond" panose="02020404030301010803" pitchFamily="18" charset="0"/>
                          <a:ea typeface="+mn-ea"/>
                          <a:cs typeface="Calibri" panose="020F0502020204030204" pitchFamily="34" charset="0"/>
                        </a:rPr>
                        <a:t>Kimyasal Mücadele </a:t>
                      </a:r>
                    </a:p>
                    <a:p>
                      <a:pPr marL="0" marR="0" lvl="0" indent="0" algn="ctr" defTabSz="914400" rtl="0" eaLnBrk="1" fontAlgn="auto" latinLnBrk="0" hangingPunct="1">
                        <a:lnSpc>
                          <a:spcPct val="115000"/>
                        </a:lnSpc>
                        <a:spcBef>
                          <a:spcPts val="0"/>
                        </a:spcBef>
                        <a:spcAft>
                          <a:spcPts val="0"/>
                        </a:spcAft>
                        <a:buClrTx/>
                        <a:buSzTx/>
                        <a:buFontTx/>
                        <a:buNone/>
                        <a:tabLst/>
                        <a:defRPr/>
                      </a:pPr>
                      <a:r>
                        <a:rPr lang="tr-TR" sz="2000" b="1" kern="1200" dirty="0">
                          <a:solidFill>
                            <a:schemeClr val="bg1"/>
                          </a:solidFill>
                          <a:effectLst/>
                          <a:latin typeface="Garamond" panose="02020404030301010803" pitchFamily="18" charset="0"/>
                          <a:ea typeface="+mn-ea"/>
                          <a:cs typeface="Calibri" panose="020F0502020204030204" pitchFamily="34" charset="0"/>
                        </a:rPr>
                        <a:t>Yapılan Alan </a:t>
                      </a:r>
                      <a:r>
                        <a:rPr lang="tr-TR" sz="2000" b="1" dirty="0">
                          <a:solidFill>
                            <a:schemeClr val="bg1"/>
                          </a:solidFill>
                          <a:effectLst/>
                          <a:latin typeface="Garamond" panose="02020404030301010803" pitchFamily="18" charset="0"/>
                          <a:cs typeface="Calibri" panose="020F0502020204030204" pitchFamily="34" charset="0"/>
                        </a:rPr>
                        <a:t>(dekar)</a:t>
                      </a:r>
                      <a:endPar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lnSpc>
                          <a:spcPct val="115000"/>
                        </a:lnSpc>
                        <a:spcAft>
                          <a:spcPts val="0"/>
                        </a:spcAft>
                      </a:pPr>
                      <a:r>
                        <a:rPr lang="tr-TR" sz="2000" b="1" dirty="0">
                          <a:solidFill>
                            <a:schemeClr val="bg1"/>
                          </a:solidFill>
                          <a:effectLst/>
                          <a:latin typeface="Garamond" panose="02020404030301010803" pitchFamily="18" charset="0"/>
                          <a:cs typeface="Calibri" panose="020F0502020204030204" pitchFamily="34" charset="0"/>
                        </a:rPr>
                        <a:t>Çiftçi Sayısı</a:t>
                      </a:r>
                    </a:p>
                    <a:p>
                      <a:pPr algn="ctr">
                        <a:lnSpc>
                          <a:spcPct val="115000"/>
                        </a:lnSpc>
                        <a:spcAft>
                          <a:spcPts val="0"/>
                        </a:spcAft>
                      </a:pPr>
                      <a:r>
                        <a:rPr lang="tr-TR" sz="2000" b="1" dirty="0">
                          <a:solidFill>
                            <a:schemeClr val="bg1"/>
                          </a:solidFill>
                          <a:effectLst/>
                          <a:latin typeface="Garamond" panose="02020404030301010803" pitchFamily="18" charset="0"/>
                          <a:cs typeface="Calibri" panose="020F0502020204030204" pitchFamily="34" charset="0"/>
                        </a:rPr>
                        <a:t>(adet)</a:t>
                      </a:r>
                      <a:endPar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tr-TR" sz="2000" b="1" dirty="0">
                          <a:solidFill>
                            <a:schemeClr val="bg1"/>
                          </a:solidFill>
                          <a:effectLst/>
                          <a:latin typeface="Garamond" panose="02020404030301010803" pitchFamily="18" charset="0"/>
                          <a:cs typeface="Calibri" panose="020F0502020204030204" pitchFamily="34" charset="0"/>
                        </a:rPr>
                        <a:t>Toplam Mücadele Alanı (dekar)</a:t>
                      </a:r>
                      <a:endPar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546916">
                <a:tc>
                  <a:txBody>
                    <a:bodyPr/>
                    <a:lstStyle/>
                    <a:p>
                      <a:pPr algn="ctr">
                        <a:lnSpc>
                          <a:spcPct val="115000"/>
                        </a:lnSpc>
                        <a:spcAft>
                          <a:spcPts val="0"/>
                        </a:spcAft>
                      </a:pPr>
                      <a:r>
                        <a:rPr lang="tr-TR" sz="2000" b="1" dirty="0">
                          <a:solidFill>
                            <a:schemeClr val="tx1"/>
                          </a:solidFill>
                          <a:effectLst/>
                          <a:latin typeface="Garamond" panose="02020404030301010803" pitchFamily="18" charset="0"/>
                          <a:cs typeface="Calibri" panose="020F0502020204030204" pitchFamily="34" charset="0"/>
                        </a:rPr>
                        <a:t>2003</a:t>
                      </a:r>
                      <a:endPar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0</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0</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0</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546916">
                <a:tc>
                  <a:txBody>
                    <a:bodyPr/>
                    <a:lstStyle/>
                    <a:p>
                      <a:pPr algn="ctr">
                        <a:lnSpc>
                          <a:spcPct val="115000"/>
                        </a:lnSpc>
                        <a:spcAft>
                          <a:spcPts val="0"/>
                        </a:spcAft>
                      </a:pPr>
                      <a:r>
                        <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2023 </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6116</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124</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6116</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3292733"/>
                  </a:ext>
                </a:extLst>
              </a:tr>
              <a:tr h="546916">
                <a:tc>
                  <a:txBody>
                    <a:bodyPr/>
                    <a:lstStyle/>
                    <a:p>
                      <a:pPr algn="ctr">
                        <a:lnSpc>
                          <a:spcPct val="115000"/>
                        </a:lnSpc>
                        <a:spcAft>
                          <a:spcPts val="0"/>
                        </a:spcAft>
                      </a:pPr>
                      <a:r>
                        <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2024 </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6880</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142</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6880</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7036940"/>
                  </a:ext>
                </a:extLst>
              </a:tr>
              <a:tr h="546916">
                <a:tc>
                  <a:txBody>
                    <a:bodyPr/>
                    <a:lstStyle/>
                    <a:p>
                      <a:pPr algn="ctr">
                        <a:lnSpc>
                          <a:spcPct val="115000"/>
                        </a:lnSpc>
                        <a:spcAft>
                          <a:spcPts val="0"/>
                        </a:spcAft>
                      </a:pPr>
                      <a:r>
                        <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2025 ilk 9 ay</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6825</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142</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black"/>
                          </a:solidFill>
                          <a:effectLst/>
                          <a:uLnTx/>
                          <a:uFillTx/>
                          <a:latin typeface="Garamond" panose="02020404030301010803" pitchFamily="18" charset="0"/>
                          <a:ea typeface="Times New Roman" panose="02020603050405020304" pitchFamily="18" charset="0"/>
                          <a:cs typeface="Calibri" panose="020F0502020204030204" pitchFamily="34" charset="0"/>
                        </a:rPr>
                        <a:t>6825</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5338505"/>
                  </a:ext>
                </a:extLst>
              </a:tr>
            </a:tbl>
          </a:graphicData>
        </a:graphic>
      </p:graphicFrame>
    </p:spTree>
    <p:extLst>
      <p:ext uri="{BB962C8B-B14F-4D97-AF65-F5344CB8AC3E}">
        <p14:creationId xmlns:p14="http://schemas.microsoft.com/office/powerpoint/2010/main" val="3179966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C9BD1-0B2D-7649-EC10-16D49B81459C}"/>
            </a:ext>
          </a:extLst>
        </p:cNvPr>
        <p:cNvGrpSpPr/>
        <p:nvPr/>
      </p:nvGrpSpPr>
      <p:grpSpPr>
        <a:xfrm>
          <a:off x="0" y="0"/>
          <a:ext cx="0" cy="0"/>
          <a:chOff x="0" y="0"/>
          <a:chExt cx="0" cy="0"/>
        </a:xfrm>
      </p:grpSpPr>
      <p:sp>
        <p:nvSpPr>
          <p:cNvPr id="6" name="Unvan 1">
            <a:extLst>
              <a:ext uri="{FF2B5EF4-FFF2-40B4-BE49-F238E27FC236}">
                <a16:creationId xmlns:a16="http://schemas.microsoft.com/office/drawing/2014/main" id="{266D99E7-36C9-F29C-F936-A33CF2AC2522}"/>
              </a:ext>
            </a:extLst>
          </p:cNvPr>
          <p:cNvSpPr txBox="1">
            <a:spLocks/>
          </p:cNvSpPr>
          <p:nvPr/>
        </p:nvSpPr>
        <p:spPr>
          <a:xfrm>
            <a:off x="632387" y="1324071"/>
            <a:ext cx="10564658"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Bitki Sağlığı Faaliyetleri</a:t>
            </a:r>
          </a:p>
        </p:txBody>
      </p:sp>
      <p:graphicFrame>
        <p:nvGraphicFramePr>
          <p:cNvPr id="9" name="Tablo 8">
            <a:extLst>
              <a:ext uri="{FF2B5EF4-FFF2-40B4-BE49-F238E27FC236}">
                <a16:creationId xmlns:a16="http://schemas.microsoft.com/office/drawing/2014/main" id="{F439CEE0-7BE8-1911-0982-BAC9160A383C}"/>
              </a:ext>
            </a:extLst>
          </p:cNvPr>
          <p:cNvGraphicFramePr>
            <a:graphicFrameLocks noGrp="1"/>
          </p:cNvGraphicFramePr>
          <p:nvPr>
            <p:extLst>
              <p:ext uri="{D42A27DB-BD31-4B8C-83A1-F6EECF244321}">
                <p14:modId xmlns:p14="http://schemas.microsoft.com/office/powerpoint/2010/main" val="3905669472"/>
              </p:ext>
            </p:extLst>
          </p:nvPr>
        </p:nvGraphicFramePr>
        <p:xfrm>
          <a:off x="632387" y="2339681"/>
          <a:ext cx="10564657" cy="3471113"/>
        </p:xfrm>
        <a:graphic>
          <a:graphicData uri="http://schemas.openxmlformats.org/drawingml/2006/table">
            <a:tbl>
              <a:tblPr>
                <a:tableStyleId>{5C22544A-7EE6-4342-B048-85BDC9FD1C3A}</a:tableStyleId>
              </a:tblPr>
              <a:tblGrid>
                <a:gridCol w="1829849">
                  <a:extLst>
                    <a:ext uri="{9D8B030D-6E8A-4147-A177-3AD203B41FA5}">
                      <a16:colId xmlns:a16="http://schemas.microsoft.com/office/drawing/2014/main" val="1469330463"/>
                    </a:ext>
                  </a:extLst>
                </a:gridCol>
                <a:gridCol w="2183702">
                  <a:extLst>
                    <a:ext uri="{9D8B030D-6E8A-4147-A177-3AD203B41FA5}">
                      <a16:colId xmlns:a16="http://schemas.microsoft.com/office/drawing/2014/main" val="2043379069"/>
                    </a:ext>
                  </a:extLst>
                </a:gridCol>
                <a:gridCol w="2183702">
                  <a:extLst>
                    <a:ext uri="{9D8B030D-6E8A-4147-A177-3AD203B41FA5}">
                      <a16:colId xmlns:a16="http://schemas.microsoft.com/office/drawing/2014/main" val="4181877153"/>
                    </a:ext>
                  </a:extLst>
                </a:gridCol>
                <a:gridCol w="2183702">
                  <a:extLst>
                    <a:ext uri="{9D8B030D-6E8A-4147-A177-3AD203B41FA5}">
                      <a16:colId xmlns:a16="http://schemas.microsoft.com/office/drawing/2014/main" val="271174455"/>
                    </a:ext>
                  </a:extLst>
                </a:gridCol>
                <a:gridCol w="2183702">
                  <a:extLst>
                    <a:ext uri="{9D8B030D-6E8A-4147-A177-3AD203B41FA5}">
                      <a16:colId xmlns:a16="http://schemas.microsoft.com/office/drawing/2014/main" val="3450735340"/>
                    </a:ext>
                  </a:extLst>
                </a:gridCol>
              </a:tblGrid>
              <a:tr h="897968">
                <a:tc rowSpan="2">
                  <a:txBody>
                    <a:bodyPr/>
                    <a:lstStyle/>
                    <a:p>
                      <a:pPr algn="ctr">
                        <a:lnSpc>
                          <a:spcPct val="115000"/>
                        </a:lnSpc>
                        <a:spcAft>
                          <a:spcPts val="0"/>
                        </a:spcAft>
                      </a:pPr>
                      <a:r>
                        <a:rPr lang="tr-TR" sz="2000" b="1" dirty="0">
                          <a:solidFill>
                            <a:schemeClr val="bg1"/>
                          </a:solidFill>
                          <a:effectLst/>
                          <a:latin typeface="Garamond" panose="02020404030301010803" pitchFamily="18" charset="0"/>
                          <a:cs typeface="Calibri" panose="020F0502020204030204" pitchFamily="34" charset="0"/>
                        </a:rPr>
                        <a:t>Yıllar</a:t>
                      </a:r>
                      <a:endPar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gridSpan="2">
                  <a:txBody>
                    <a:bodyPr/>
                    <a:lstStyle/>
                    <a:p>
                      <a:pPr algn="ctr">
                        <a:lnSpc>
                          <a:spcPct val="115000"/>
                        </a:lnSpc>
                        <a:spcAft>
                          <a:spcPts val="0"/>
                        </a:spcAft>
                      </a:pPr>
                      <a:r>
                        <a:rPr lang="tr-TR" sz="2000" b="1" dirty="0">
                          <a:solidFill>
                            <a:schemeClr val="bg1"/>
                          </a:solidFill>
                          <a:effectLst/>
                          <a:latin typeface="Garamond" panose="02020404030301010803" pitchFamily="18" charset="0"/>
                          <a:cs typeface="Calibri" panose="020F0502020204030204" pitchFamily="34" charset="0"/>
                        </a:rPr>
                        <a:t>Zirai İlaç</a:t>
                      </a:r>
                      <a:endPar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hMerge="1">
                  <a:txBody>
                    <a:bodyPr/>
                    <a:lstStyle/>
                    <a:p>
                      <a:endParaRPr lang="tr-TR"/>
                    </a:p>
                  </a:txBody>
                  <a:tcPr/>
                </a:tc>
                <a:tc gridSpan="2">
                  <a:txBody>
                    <a:bodyPr/>
                    <a:lstStyle/>
                    <a:p>
                      <a:pPr algn="ctr">
                        <a:lnSpc>
                          <a:spcPct val="115000"/>
                        </a:lnSpc>
                        <a:spcAft>
                          <a:spcPts val="0"/>
                        </a:spcAft>
                      </a:pPr>
                      <a:r>
                        <a:rPr lang="tr-TR" sz="2000" b="1" dirty="0">
                          <a:solidFill>
                            <a:schemeClr val="bg1"/>
                          </a:solidFill>
                          <a:effectLst/>
                          <a:latin typeface="Garamond" panose="02020404030301010803" pitchFamily="18" charset="0"/>
                          <a:cs typeface="Calibri" panose="020F0502020204030204" pitchFamily="34" charset="0"/>
                        </a:rPr>
                        <a:t>Gübre Bayii </a:t>
                      </a:r>
                      <a:endPar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hMerge="1">
                  <a:txBody>
                    <a:bodyPr/>
                    <a:lstStyle/>
                    <a:p>
                      <a:endParaRPr lang="tr-TR"/>
                    </a:p>
                  </a:txBody>
                  <a:tcPr/>
                </a:tc>
                <a:extLst>
                  <a:ext uri="{0D108BD9-81ED-4DB2-BD59-A6C34878D82A}">
                    <a16:rowId xmlns:a16="http://schemas.microsoft.com/office/drawing/2014/main" val="62952396"/>
                  </a:ext>
                </a:extLst>
              </a:tr>
              <a:tr h="596965">
                <a:tc vMerge="1">
                  <a:txBody>
                    <a:bodyPr/>
                    <a:lstStyle/>
                    <a:p>
                      <a:pPr algn="ctr">
                        <a:lnSpc>
                          <a:spcPct val="115000"/>
                        </a:lnSpc>
                        <a:spcAft>
                          <a:spcPts val="0"/>
                        </a:spcAft>
                      </a:pPr>
                      <a:endParaRPr lang="tr-TR" sz="18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lnSpc>
                          <a:spcPct val="115000"/>
                        </a:lnSpc>
                        <a:spcAft>
                          <a:spcPts val="0"/>
                        </a:spcAft>
                      </a:pPr>
                      <a:r>
                        <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rPr>
                        <a:t>Bayii Sayısı</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lnSpc>
                          <a:spcPct val="115000"/>
                        </a:lnSpc>
                        <a:spcAft>
                          <a:spcPts val="0"/>
                        </a:spcAft>
                      </a:pPr>
                      <a:r>
                        <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rPr>
                        <a:t>Denetim Sayısı</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lnSpc>
                          <a:spcPct val="115000"/>
                        </a:lnSpc>
                        <a:spcAft>
                          <a:spcPts val="0"/>
                        </a:spcAft>
                      </a:pPr>
                      <a:r>
                        <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rPr>
                        <a:t>Bayii Sayısı</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a:lnSpc>
                          <a:spcPct val="115000"/>
                        </a:lnSpc>
                        <a:spcAft>
                          <a:spcPts val="0"/>
                        </a:spcAft>
                      </a:pPr>
                      <a:r>
                        <a:rPr lang="tr-TR" sz="2000" b="1" dirty="0">
                          <a:solidFill>
                            <a:schemeClr val="bg1"/>
                          </a:solidFill>
                          <a:effectLst/>
                          <a:latin typeface="Garamond" panose="02020404030301010803" pitchFamily="18" charset="0"/>
                          <a:ea typeface="Times New Roman" panose="02020603050405020304" pitchFamily="18" charset="0"/>
                          <a:cs typeface="Calibri" panose="020F0502020204030204" pitchFamily="34" charset="0"/>
                        </a:rPr>
                        <a:t>Denetim Sayısı</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3792566155"/>
                  </a:ext>
                </a:extLst>
              </a:tr>
              <a:tr h="494045">
                <a:tc>
                  <a:txBody>
                    <a:bodyPr/>
                    <a:lstStyle/>
                    <a:p>
                      <a:pPr algn="ctr">
                        <a:lnSpc>
                          <a:spcPct val="115000"/>
                        </a:lnSpc>
                        <a:spcAft>
                          <a:spcPts val="0"/>
                        </a:spcAft>
                      </a:pPr>
                      <a:r>
                        <a:rPr lang="tr-TR" sz="2000" b="1" dirty="0">
                          <a:solidFill>
                            <a:schemeClr val="tx1"/>
                          </a:solidFill>
                          <a:effectLst/>
                          <a:latin typeface="Garamond" panose="02020404030301010803" pitchFamily="18" charset="0"/>
                          <a:cs typeface="Calibri" panose="020F0502020204030204" pitchFamily="34" charset="0"/>
                        </a:rPr>
                        <a:t>2022</a:t>
                      </a:r>
                      <a:endPar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85</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277</a:t>
                      </a:r>
                      <a:endPar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164</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2000" dirty="0">
                          <a:latin typeface="Garamond" panose="02020404030301010803" pitchFamily="18" charset="0"/>
                        </a:rPr>
                        <a:t>563</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494045">
                <a:tc>
                  <a:txBody>
                    <a:bodyPr/>
                    <a:lstStyle/>
                    <a:p>
                      <a:pPr algn="ctr">
                        <a:lnSpc>
                          <a:spcPct val="115000"/>
                        </a:lnSpc>
                        <a:spcAft>
                          <a:spcPts val="0"/>
                        </a:spcAft>
                      </a:pPr>
                      <a:r>
                        <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2023 </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83</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184</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170</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2000" dirty="0">
                          <a:latin typeface="Garamond" panose="02020404030301010803" pitchFamily="18" charset="0"/>
                        </a:rPr>
                        <a:t>861</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3292733"/>
                  </a:ext>
                </a:extLst>
              </a:tr>
              <a:tr h="494045">
                <a:tc>
                  <a:txBody>
                    <a:bodyPr/>
                    <a:lstStyle/>
                    <a:p>
                      <a:pPr algn="ctr">
                        <a:lnSpc>
                          <a:spcPct val="115000"/>
                        </a:lnSpc>
                        <a:spcAft>
                          <a:spcPts val="0"/>
                        </a:spcAft>
                      </a:pPr>
                      <a:r>
                        <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2024 </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85</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248</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182</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2000" dirty="0">
                          <a:latin typeface="Garamond" panose="02020404030301010803" pitchFamily="18" charset="0"/>
                        </a:rPr>
                        <a:t>819</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7036940"/>
                  </a:ext>
                </a:extLst>
              </a:tr>
              <a:tr h="494045">
                <a:tc>
                  <a:txBody>
                    <a:bodyPr/>
                    <a:lstStyle/>
                    <a:p>
                      <a:pPr algn="ctr">
                        <a:lnSpc>
                          <a:spcPct val="115000"/>
                        </a:lnSpc>
                        <a:spcAft>
                          <a:spcPts val="0"/>
                        </a:spcAft>
                      </a:pPr>
                      <a:r>
                        <a:rPr lang="tr-TR" sz="2000" b="1"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2025 ilk 9 ay</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88</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256</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tr-TR" sz="2000" dirty="0">
                          <a:solidFill>
                            <a:schemeClr val="tx1"/>
                          </a:solidFill>
                          <a:effectLst/>
                          <a:latin typeface="Garamond" panose="02020404030301010803" pitchFamily="18" charset="0"/>
                          <a:ea typeface="Times New Roman" panose="02020603050405020304" pitchFamily="18" charset="0"/>
                          <a:cs typeface="Calibri" panose="020F0502020204030204" pitchFamily="34" charset="0"/>
                        </a:rPr>
                        <a:t>199</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2000" dirty="0">
                          <a:latin typeface="Garamond" panose="02020404030301010803" pitchFamily="18" charset="0"/>
                        </a:rPr>
                        <a:t>728</a:t>
                      </a: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149126"/>
                  </a:ext>
                </a:extLst>
              </a:tr>
            </a:tbl>
          </a:graphicData>
        </a:graphic>
      </p:graphicFrame>
      <p:sp>
        <p:nvSpPr>
          <p:cNvPr id="11" name="Dikdörtgen 10">
            <a:extLst>
              <a:ext uri="{FF2B5EF4-FFF2-40B4-BE49-F238E27FC236}">
                <a16:creationId xmlns:a16="http://schemas.microsoft.com/office/drawing/2014/main" id="{ED922C6E-B9FB-98CC-2316-245F8D637E7C}"/>
              </a:ext>
            </a:extLst>
          </p:cNvPr>
          <p:cNvSpPr/>
          <p:nvPr/>
        </p:nvSpPr>
        <p:spPr>
          <a:xfrm>
            <a:off x="446553" y="6017938"/>
            <a:ext cx="1773647" cy="307777"/>
          </a:xfrm>
          <a:prstGeom prst="rect">
            <a:avLst/>
          </a:prstGeom>
        </p:spPr>
        <p:txBody>
          <a:bodyPr wrap="square">
            <a:spAutoFit/>
          </a:bodyPr>
          <a:lstStyle/>
          <a:p>
            <a:r>
              <a:rPr lang="tr-TR" sz="1400" dirty="0">
                <a:latin typeface="Garamond" panose="02020404030301010803" pitchFamily="18" charset="0"/>
              </a:rPr>
              <a:t>Kaynak: TOB</a:t>
            </a:r>
            <a:endParaRPr lang="tr-TR" sz="1400" dirty="0"/>
          </a:p>
        </p:txBody>
      </p:sp>
      <p:sp>
        <p:nvSpPr>
          <p:cNvPr id="3" name="Unvan 1">
            <a:extLst>
              <a:ext uri="{FF2B5EF4-FFF2-40B4-BE49-F238E27FC236}">
                <a16:creationId xmlns:a16="http://schemas.microsoft.com/office/drawing/2014/main" id="{60B74510-CEE9-8309-CBF5-F8FEA4E31C54}"/>
              </a:ext>
            </a:extLst>
          </p:cNvPr>
          <p:cNvSpPr txBox="1">
            <a:spLocks/>
          </p:cNvSpPr>
          <p:nvPr/>
        </p:nvSpPr>
        <p:spPr>
          <a:xfrm>
            <a:off x="632387" y="1793583"/>
            <a:ext cx="1053047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itchFamily="2" charset="2"/>
              <a:buChar char="q"/>
            </a:pPr>
            <a:r>
              <a:rPr lang="tr-TR" sz="2200" b="1" dirty="0">
                <a:latin typeface="Garamond" panose="02020404030301010803" pitchFamily="18" charset="0"/>
              </a:rPr>
              <a:t>Zirai İlaç ve Gübre Bayii Denetimleri</a:t>
            </a:r>
          </a:p>
        </p:txBody>
      </p:sp>
      <p:sp>
        <p:nvSpPr>
          <p:cNvPr id="7" name="Dikdörtgen 6">
            <a:extLst>
              <a:ext uri="{FF2B5EF4-FFF2-40B4-BE49-F238E27FC236}">
                <a16:creationId xmlns:a16="http://schemas.microsoft.com/office/drawing/2014/main" id="{D94AE914-30B6-494E-3EC0-FED41196FAF8}"/>
              </a:ext>
            </a:extLst>
          </p:cNvPr>
          <p:cNvSpPr/>
          <p:nvPr/>
        </p:nvSpPr>
        <p:spPr>
          <a:xfrm>
            <a:off x="326952" y="6438853"/>
            <a:ext cx="839996" cy="276999"/>
          </a:xfrm>
          <a:prstGeom prst="rect">
            <a:avLst/>
          </a:prstGeom>
          <a:solidFill>
            <a:schemeClr val="bg1"/>
          </a:solidFill>
        </p:spPr>
        <p:txBody>
          <a:bodyPr wrap="square">
            <a:spAutoFit/>
          </a:bodyPr>
          <a:lstStyle/>
          <a:p>
            <a:pPr algn="r"/>
            <a:r>
              <a:rPr lang="tr-TR" sz="1200" dirty="0">
                <a:latin typeface="Garamond" panose="02020404030301010803" pitchFamily="18" charset="0"/>
              </a:rPr>
              <a:t>Gaziantep</a:t>
            </a:r>
            <a:endParaRPr lang="tr-TR" sz="1200" dirty="0"/>
          </a:p>
        </p:txBody>
      </p:sp>
    </p:spTree>
    <p:extLst>
      <p:ext uri="{BB962C8B-B14F-4D97-AF65-F5344CB8AC3E}">
        <p14:creationId xmlns:p14="http://schemas.microsoft.com/office/powerpoint/2010/main" val="1494114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804035" y="1282766"/>
            <a:ext cx="10275563"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Coğrafi İşaretli Ürünler</a:t>
            </a:r>
          </a:p>
        </p:txBody>
      </p:sp>
      <p:sp>
        <p:nvSpPr>
          <p:cNvPr id="3" name="Dikdörtgen 2"/>
          <p:cNvSpPr/>
          <p:nvPr/>
        </p:nvSpPr>
        <p:spPr>
          <a:xfrm>
            <a:off x="804035" y="2261134"/>
            <a:ext cx="5860473" cy="430887"/>
          </a:xfrm>
          <a:prstGeom prst="rect">
            <a:avLst/>
          </a:prstGeom>
        </p:spPr>
        <p:txBody>
          <a:bodyPr wrap="square">
            <a:spAutoFit/>
          </a:bodyPr>
          <a:lstStyle/>
          <a:p>
            <a:pPr marL="342900" indent="-342900">
              <a:buFont typeface="Wingdings" panose="05000000000000000000" pitchFamily="2" charset="2"/>
              <a:buChar char="q"/>
            </a:pPr>
            <a:r>
              <a:rPr lang="tr-TR" sz="2200" b="1" dirty="0">
                <a:latin typeface="Garamond" panose="02020404030301010803" pitchFamily="18" charset="0"/>
              </a:rPr>
              <a:t>Coğrafi İşaretli Ürünler ( 8  adet ) </a:t>
            </a:r>
          </a:p>
        </p:txBody>
      </p:sp>
      <p:sp>
        <p:nvSpPr>
          <p:cNvPr id="8" name="Dikdörtgen 7"/>
          <p:cNvSpPr/>
          <p:nvPr/>
        </p:nvSpPr>
        <p:spPr>
          <a:xfrm>
            <a:off x="804035" y="4680099"/>
            <a:ext cx="7225267" cy="430887"/>
          </a:xfrm>
          <a:prstGeom prst="rect">
            <a:avLst/>
          </a:prstGeom>
        </p:spPr>
        <p:txBody>
          <a:bodyPr wrap="square">
            <a:spAutoFit/>
          </a:bodyPr>
          <a:lstStyle/>
          <a:p>
            <a:pPr marL="342900" indent="-342900">
              <a:buFont typeface="Wingdings" panose="05000000000000000000" pitchFamily="2" charset="2"/>
              <a:buChar char="q"/>
            </a:pPr>
            <a:r>
              <a:rPr lang="tr-TR" sz="2200" b="1" dirty="0">
                <a:latin typeface="Garamond" panose="02020404030301010803" pitchFamily="18" charset="0"/>
              </a:rPr>
              <a:t>AB Onaylı Coğrafi İşaretli Ürünler ( 1 adet ) </a:t>
            </a:r>
          </a:p>
        </p:txBody>
      </p:sp>
      <p:sp>
        <p:nvSpPr>
          <p:cNvPr id="9" name="Dikdörtgen 8">
            <a:extLst>
              <a:ext uri="{FF2B5EF4-FFF2-40B4-BE49-F238E27FC236}">
                <a16:creationId xmlns:a16="http://schemas.microsoft.com/office/drawing/2014/main" id="{7EE5F2C4-2529-4533-BD92-ADFEE1127B39}"/>
              </a:ext>
            </a:extLst>
          </p:cNvPr>
          <p:cNvSpPr/>
          <p:nvPr/>
        </p:nvSpPr>
        <p:spPr>
          <a:xfrm>
            <a:off x="563999" y="1807980"/>
            <a:ext cx="11352910" cy="552395"/>
          </a:xfrm>
          <a:prstGeom prst="rect">
            <a:avLst/>
          </a:prstGeom>
        </p:spPr>
        <p:txBody>
          <a:bodyPr wrap="square">
            <a:spAutoFit/>
          </a:bodyPr>
          <a:lstStyle/>
          <a:p>
            <a:pPr marL="569595" marR="90170" indent="-342900" algn="just">
              <a:lnSpc>
                <a:spcPct val="150000"/>
              </a:lnSpc>
              <a:buFont typeface="Wingdings" panose="05000000000000000000" pitchFamily="2" charset="2"/>
              <a:buChar char="q"/>
            </a:pPr>
            <a:r>
              <a:rPr lang="tr-TR" sz="2200" dirty="0">
                <a:solidFill>
                  <a:srgbClr val="000000"/>
                </a:solidFill>
                <a:latin typeface="Garamond" panose="02020404030301010803" pitchFamily="18" charset="0"/>
              </a:rPr>
              <a:t>Toplam</a:t>
            </a:r>
            <a:r>
              <a:rPr lang="tr-TR" sz="2200" b="1" dirty="0">
                <a:solidFill>
                  <a:srgbClr val="000000"/>
                </a:solidFill>
                <a:latin typeface="Garamond" panose="02020404030301010803" pitchFamily="18" charset="0"/>
              </a:rPr>
              <a:t> 9</a:t>
            </a:r>
            <a:r>
              <a:rPr lang="tr-TR" sz="2200" dirty="0">
                <a:solidFill>
                  <a:srgbClr val="000000"/>
                </a:solidFill>
                <a:latin typeface="Garamond" panose="02020404030301010803" pitchFamily="18" charset="0"/>
              </a:rPr>
              <a:t> </a:t>
            </a:r>
            <a:r>
              <a:rPr lang="tr-TR" sz="2200" dirty="0">
                <a:latin typeface="Garamond" panose="02020404030301010803" pitchFamily="18" charset="0"/>
              </a:rPr>
              <a:t>Coğrafi ve AB Onaylı Coğrafi İşaretli Ürün tescil edildi.  </a:t>
            </a:r>
            <a:endParaRPr lang="tr-TR" sz="2200" dirty="0">
              <a:effectLst/>
              <a:latin typeface="Garamond" panose="02020404030301010803" pitchFamily="18" charset="0"/>
            </a:endParaRPr>
          </a:p>
        </p:txBody>
      </p:sp>
      <p:sp>
        <p:nvSpPr>
          <p:cNvPr id="11" name="object 30">
            <a:extLst>
              <a:ext uri="{FF2B5EF4-FFF2-40B4-BE49-F238E27FC236}">
                <a16:creationId xmlns:a16="http://schemas.microsoft.com/office/drawing/2014/main" id="{BC814321-553E-457E-AD4B-E3C1B2996731}"/>
              </a:ext>
            </a:extLst>
          </p:cNvPr>
          <p:cNvSpPr txBox="1"/>
          <p:nvPr/>
        </p:nvSpPr>
        <p:spPr>
          <a:xfrm>
            <a:off x="838477" y="2748231"/>
            <a:ext cx="11019872" cy="1544012"/>
          </a:xfrm>
          <a:prstGeom prst="rect">
            <a:avLst/>
          </a:prstGeom>
          <a:ln w="19050">
            <a:solidFill>
              <a:srgbClr val="C00000"/>
            </a:solidFill>
          </a:ln>
        </p:spPr>
        <p:txBody>
          <a:bodyPr vert="horz" wrap="square" lIns="0" tIns="81280" rIns="0" bIns="0" rtlCol="0" anchor="ctr">
            <a:spAutoFit/>
          </a:bodyPr>
          <a:lstStyle/>
          <a:p>
            <a:pPr marL="91440" defTabSz="914400">
              <a:spcBef>
                <a:spcPts val="640"/>
              </a:spcBef>
            </a:pPr>
            <a:r>
              <a:rPr sz="2000" b="1" spc="-15" dirty="0" err="1">
                <a:solidFill>
                  <a:prstClr val="black"/>
                </a:solidFill>
                <a:latin typeface="Calibri"/>
                <a:cs typeface="Calibri"/>
              </a:rPr>
              <a:t>İlimizde</a:t>
            </a:r>
            <a:r>
              <a:rPr sz="2000" b="1" spc="10" dirty="0">
                <a:solidFill>
                  <a:prstClr val="black"/>
                </a:solidFill>
                <a:latin typeface="Calibri"/>
                <a:cs typeface="Calibri"/>
              </a:rPr>
              <a:t> </a:t>
            </a:r>
            <a:r>
              <a:rPr sz="2000" b="1" i="1" spc="-5" dirty="0">
                <a:solidFill>
                  <a:prstClr val="black"/>
                </a:solidFill>
                <a:latin typeface="Calibri"/>
                <a:cs typeface="Calibri"/>
              </a:rPr>
              <a:t>Coğrafi</a:t>
            </a:r>
            <a:r>
              <a:rPr sz="2000" b="1" i="1" spc="20" dirty="0">
                <a:solidFill>
                  <a:prstClr val="black"/>
                </a:solidFill>
                <a:latin typeface="Calibri"/>
                <a:cs typeface="Calibri"/>
              </a:rPr>
              <a:t> </a:t>
            </a:r>
            <a:r>
              <a:rPr sz="2000" b="1" i="1" spc="-5" dirty="0" err="1">
                <a:solidFill>
                  <a:prstClr val="black"/>
                </a:solidFill>
                <a:latin typeface="Calibri"/>
                <a:cs typeface="Calibri"/>
              </a:rPr>
              <a:t>İşaretli</a:t>
            </a:r>
            <a:r>
              <a:rPr sz="2000" b="1" i="1" dirty="0">
                <a:solidFill>
                  <a:prstClr val="black"/>
                </a:solidFill>
                <a:latin typeface="Calibri"/>
                <a:cs typeface="Calibri"/>
              </a:rPr>
              <a:t> </a:t>
            </a:r>
            <a:r>
              <a:rPr lang="tr-TR" sz="2000" b="1" i="1" spc="-5" dirty="0">
                <a:solidFill>
                  <a:srgbClr val="C00000"/>
                </a:solidFill>
                <a:latin typeface="Calibri"/>
                <a:cs typeface="Calibri"/>
              </a:rPr>
              <a:t>6 </a:t>
            </a:r>
            <a:r>
              <a:rPr sz="2000" b="1" i="1" spc="-10" dirty="0" err="1">
                <a:solidFill>
                  <a:prstClr val="black"/>
                </a:solidFill>
                <a:latin typeface="Calibri"/>
                <a:cs typeface="Calibri"/>
              </a:rPr>
              <a:t>Ürün</a:t>
            </a:r>
            <a:r>
              <a:rPr sz="2000" b="1" i="1" spc="20" dirty="0">
                <a:solidFill>
                  <a:prstClr val="black"/>
                </a:solidFill>
                <a:latin typeface="Calibri"/>
                <a:cs typeface="Calibri"/>
              </a:rPr>
              <a:t> </a:t>
            </a:r>
            <a:r>
              <a:rPr sz="2000" b="1" spc="-25" dirty="0" err="1">
                <a:solidFill>
                  <a:prstClr val="black"/>
                </a:solidFill>
                <a:latin typeface="Calibri"/>
                <a:cs typeface="Calibri"/>
              </a:rPr>
              <a:t>bulunmaktadır</a:t>
            </a:r>
            <a:r>
              <a:rPr sz="2000" spc="-25" dirty="0">
                <a:solidFill>
                  <a:prstClr val="black"/>
                </a:solidFill>
                <a:latin typeface="Calibri"/>
                <a:cs typeface="Calibri"/>
              </a:rPr>
              <a:t>.</a:t>
            </a:r>
            <a:endParaRPr lang="tr-TR" sz="2000" spc="-25" dirty="0">
              <a:solidFill>
                <a:prstClr val="black"/>
              </a:solidFill>
              <a:latin typeface="Calibri"/>
              <a:cs typeface="Calibri"/>
            </a:endParaRPr>
          </a:p>
          <a:p>
            <a:pPr marL="91440" algn="just">
              <a:spcBef>
                <a:spcPts val="640"/>
              </a:spcBef>
            </a:pPr>
            <a:r>
              <a:rPr lang="tr-TR" sz="2000" b="1" spc="-25" dirty="0">
                <a:solidFill>
                  <a:prstClr val="black"/>
                </a:solidFill>
                <a:latin typeface="Calibri"/>
                <a:cs typeface="Calibri"/>
              </a:rPr>
              <a:t>1- </a:t>
            </a:r>
            <a:r>
              <a:rPr lang="tr-TR" sz="2000" b="1" spc="-25" dirty="0">
                <a:solidFill>
                  <a:srgbClr val="C00000"/>
                </a:solidFill>
                <a:latin typeface="Calibri"/>
                <a:cs typeface="Calibri"/>
              </a:rPr>
              <a:t>Karatepe Kilimi      </a:t>
            </a:r>
            <a:r>
              <a:rPr lang="tr-TR" sz="2000" b="1" spc="-25" dirty="0">
                <a:solidFill>
                  <a:prstClr val="black"/>
                </a:solidFill>
                <a:latin typeface="Calibri"/>
                <a:cs typeface="Calibri"/>
              </a:rPr>
              <a:t>3- </a:t>
            </a:r>
            <a:r>
              <a:rPr lang="tr-TR" sz="2000" b="1" spc="-25" dirty="0">
                <a:solidFill>
                  <a:srgbClr val="C00000"/>
                </a:solidFill>
                <a:latin typeface="Calibri"/>
                <a:cs typeface="Calibri"/>
              </a:rPr>
              <a:t>Yoğurtlu Kömbe           </a:t>
            </a:r>
            <a:r>
              <a:rPr lang="tr-TR" sz="2000" b="1" spc="-25" dirty="0">
                <a:latin typeface="Calibri"/>
                <a:cs typeface="Calibri"/>
              </a:rPr>
              <a:t>5-</a:t>
            </a:r>
            <a:r>
              <a:rPr lang="tr-TR" sz="2000" b="1" spc="-25" dirty="0">
                <a:solidFill>
                  <a:srgbClr val="C00000"/>
                </a:solidFill>
                <a:latin typeface="Calibri"/>
                <a:cs typeface="Calibri"/>
              </a:rPr>
              <a:t>Osmaniye </a:t>
            </a:r>
            <a:r>
              <a:rPr lang="tr-TR" sz="2000" b="1" spc="-25" dirty="0" err="1">
                <a:solidFill>
                  <a:srgbClr val="C00000"/>
                </a:solidFill>
                <a:latin typeface="Calibri"/>
                <a:cs typeface="Calibri"/>
              </a:rPr>
              <a:t>Zorkun</a:t>
            </a:r>
            <a:r>
              <a:rPr lang="tr-TR" sz="2000" b="1" spc="-25" dirty="0">
                <a:solidFill>
                  <a:srgbClr val="C00000"/>
                </a:solidFill>
                <a:latin typeface="Calibri"/>
                <a:cs typeface="Calibri"/>
              </a:rPr>
              <a:t> Tava</a:t>
            </a:r>
            <a:endParaRPr lang="tr-TR" sz="2000" b="1" dirty="0">
              <a:solidFill>
                <a:srgbClr val="C00000"/>
              </a:solidFill>
              <a:latin typeface="Calibri"/>
              <a:cs typeface="Calibri"/>
            </a:endParaRPr>
          </a:p>
          <a:p>
            <a:pPr marL="91440" algn="just" defTabSz="914400">
              <a:spcBef>
                <a:spcPts val="640"/>
              </a:spcBef>
            </a:pPr>
            <a:r>
              <a:rPr lang="tr-TR" sz="2000" b="1" spc="-25" dirty="0">
                <a:solidFill>
                  <a:prstClr val="black"/>
                </a:solidFill>
                <a:latin typeface="Calibri"/>
                <a:cs typeface="Calibri"/>
              </a:rPr>
              <a:t>2- </a:t>
            </a:r>
            <a:r>
              <a:rPr lang="tr-TR" sz="2000" b="1" spc="-25" dirty="0">
                <a:solidFill>
                  <a:srgbClr val="C00000"/>
                </a:solidFill>
                <a:latin typeface="Calibri"/>
                <a:cs typeface="Calibri"/>
              </a:rPr>
              <a:t>Kadirli Turpu           </a:t>
            </a:r>
            <a:r>
              <a:rPr lang="tr-TR" sz="2000" b="1" spc="-25" dirty="0">
                <a:latin typeface="Calibri"/>
                <a:cs typeface="Calibri"/>
              </a:rPr>
              <a:t>4-</a:t>
            </a:r>
            <a:r>
              <a:rPr lang="tr-TR" sz="2000" b="1" spc="-25" dirty="0">
                <a:solidFill>
                  <a:srgbClr val="C00000"/>
                </a:solidFill>
                <a:latin typeface="Calibri"/>
                <a:cs typeface="Calibri"/>
              </a:rPr>
              <a:t>Osmaniye Zeytinyağı   </a:t>
            </a:r>
            <a:r>
              <a:rPr lang="tr-TR" sz="2000" b="1" spc="-25" dirty="0">
                <a:latin typeface="Calibri"/>
                <a:cs typeface="Calibri"/>
              </a:rPr>
              <a:t>6- </a:t>
            </a:r>
            <a:r>
              <a:rPr lang="tr-TR" sz="2000" b="1" spc="-25" dirty="0">
                <a:solidFill>
                  <a:srgbClr val="C00000"/>
                </a:solidFill>
                <a:latin typeface="Calibri"/>
                <a:cs typeface="Calibri"/>
              </a:rPr>
              <a:t>Osmaniye Bayram Kömbesi</a:t>
            </a:r>
          </a:p>
          <a:p>
            <a:pPr marL="91440" algn="just" defTabSz="914400">
              <a:spcBef>
                <a:spcPts val="640"/>
              </a:spcBef>
            </a:pPr>
            <a:r>
              <a:rPr lang="tr-TR" sz="2000" b="1" spc="-25" dirty="0">
                <a:latin typeface="Calibri"/>
                <a:cs typeface="Calibri"/>
              </a:rPr>
              <a:t>7</a:t>
            </a:r>
            <a:r>
              <a:rPr lang="tr-TR" sz="2000" b="1" spc="-25" dirty="0">
                <a:solidFill>
                  <a:srgbClr val="C00000"/>
                </a:solidFill>
                <a:latin typeface="Calibri"/>
                <a:cs typeface="Calibri"/>
              </a:rPr>
              <a:t>-Kadirli Andız Tespihi   </a:t>
            </a:r>
            <a:r>
              <a:rPr lang="tr-TR" sz="2000" b="1" spc="-25" dirty="0">
                <a:latin typeface="Calibri"/>
                <a:cs typeface="Calibri"/>
              </a:rPr>
              <a:t>8</a:t>
            </a:r>
            <a:r>
              <a:rPr lang="tr-TR" sz="2000" b="1" spc="-25" dirty="0">
                <a:solidFill>
                  <a:srgbClr val="C00000"/>
                </a:solidFill>
                <a:latin typeface="Calibri"/>
                <a:cs typeface="Calibri"/>
              </a:rPr>
              <a:t>- Osmaniye Yer Fıstığı</a:t>
            </a:r>
          </a:p>
        </p:txBody>
      </p:sp>
      <p:sp>
        <p:nvSpPr>
          <p:cNvPr id="12" name="Metin kutusu 11">
            <a:extLst>
              <a:ext uri="{FF2B5EF4-FFF2-40B4-BE49-F238E27FC236}">
                <a16:creationId xmlns:a16="http://schemas.microsoft.com/office/drawing/2014/main" id="{3B7E381D-6C88-44AA-AF96-4B9F8F2D3CDF}"/>
              </a:ext>
            </a:extLst>
          </p:cNvPr>
          <p:cNvSpPr txBox="1"/>
          <p:nvPr/>
        </p:nvSpPr>
        <p:spPr>
          <a:xfrm>
            <a:off x="838477" y="5129510"/>
            <a:ext cx="6098874" cy="400110"/>
          </a:xfrm>
          <a:prstGeom prst="rect">
            <a:avLst/>
          </a:prstGeom>
          <a:noFill/>
        </p:spPr>
        <p:txBody>
          <a:bodyPr wrap="square">
            <a:spAutoFit/>
          </a:bodyPr>
          <a:lstStyle/>
          <a:p>
            <a:r>
              <a:rPr lang="tr-TR" sz="2000" b="1" spc="-25" dirty="0">
                <a:solidFill>
                  <a:prstClr val="black"/>
                </a:solidFill>
                <a:latin typeface="Calibri"/>
                <a:cs typeface="Calibri"/>
              </a:rPr>
              <a:t>1- </a:t>
            </a:r>
            <a:r>
              <a:rPr lang="tr-TR" sz="2000" b="1" spc="-25" dirty="0">
                <a:solidFill>
                  <a:srgbClr val="C00000"/>
                </a:solidFill>
                <a:latin typeface="Calibri"/>
                <a:cs typeface="Calibri"/>
              </a:rPr>
              <a:t>Osmaniye Yerfıstığı </a:t>
            </a:r>
            <a:endParaRPr lang="tr-TR" sz="2000" dirty="0"/>
          </a:p>
        </p:txBody>
      </p:sp>
    </p:spTree>
    <p:extLst>
      <p:ext uri="{BB962C8B-B14F-4D97-AF65-F5344CB8AC3E}">
        <p14:creationId xmlns:p14="http://schemas.microsoft.com/office/powerpoint/2010/main" val="2775958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1">
            <a:extLst>
              <a:ext uri="{FF2B5EF4-FFF2-40B4-BE49-F238E27FC236}">
                <a16:creationId xmlns:a16="http://schemas.microsoft.com/office/drawing/2014/main" id="{8C8D7F9A-39C4-D2C2-824A-CA36A2B34CAB}"/>
              </a:ext>
            </a:extLst>
          </p:cNvPr>
          <p:cNvSpPr txBox="1">
            <a:spLocks/>
          </p:cNvSpPr>
          <p:nvPr/>
        </p:nvSpPr>
        <p:spPr>
          <a:xfrm>
            <a:off x="446553" y="1341489"/>
            <a:ext cx="10750492" cy="5461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4000" b="1" dirty="0">
                <a:latin typeface="Garamond" panose="02020404030301010803" pitchFamily="18" charset="0"/>
              </a:rPr>
              <a:t>Üretim Planlaması</a:t>
            </a:r>
          </a:p>
        </p:txBody>
      </p:sp>
      <p:graphicFrame>
        <p:nvGraphicFramePr>
          <p:cNvPr id="8" name="Tablo 7">
            <a:extLst>
              <a:ext uri="{FF2B5EF4-FFF2-40B4-BE49-F238E27FC236}">
                <a16:creationId xmlns:a16="http://schemas.microsoft.com/office/drawing/2014/main" id="{DF5EF5C6-F7EC-423C-9E1D-27A87F23B11B}"/>
              </a:ext>
            </a:extLst>
          </p:cNvPr>
          <p:cNvGraphicFramePr>
            <a:graphicFrameLocks noGrp="1"/>
          </p:cNvGraphicFramePr>
          <p:nvPr>
            <p:extLst>
              <p:ext uri="{D42A27DB-BD31-4B8C-83A1-F6EECF244321}">
                <p14:modId xmlns:p14="http://schemas.microsoft.com/office/powerpoint/2010/main" val="2014377845"/>
              </p:ext>
            </p:extLst>
          </p:nvPr>
        </p:nvGraphicFramePr>
        <p:xfrm>
          <a:off x="446553" y="2302738"/>
          <a:ext cx="5607651" cy="3236368"/>
        </p:xfrm>
        <a:graphic>
          <a:graphicData uri="http://schemas.openxmlformats.org/drawingml/2006/table">
            <a:tbl>
              <a:tblPr>
                <a:tableStyleId>{5C22544A-7EE6-4342-B048-85BDC9FD1C3A}</a:tableStyleId>
              </a:tblPr>
              <a:tblGrid>
                <a:gridCol w="3917423">
                  <a:extLst>
                    <a:ext uri="{9D8B030D-6E8A-4147-A177-3AD203B41FA5}">
                      <a16:colId xmlns:a16="http://schemas.microsoft.com/office/drawing/2014/main" val="1469330463"/>
                    </a:ext>
                  </a:extLst>
                </a:gridCol>
                <a:gridCol w="1690228">
                  <a:extLst>
                    <a:ext uri="{9D8B030D-6E8A-4147-A177-3AD203B41FA5}">
                      <a16:colId xmlns:a16="http://schemas.microsoft.com/office/drawing/2014/main" val="2043379069"/>
                    </a:ext>
                  </a:extLst>
                </a:gridCol>
              </a:tblGrid>
              <a:tr h="647272">
                <a:tc>
                  <a:txBody>
                    <a:bodyPr/>
                    <a:lstStyle/>
                    <a:p>
                      <a:pPr algn="l" fontAlgn="ctr"/>
                      <a:r>
                        <a:rPr lang="tr-TR" sz="2000" b="1" i="0" u="none" strike="noStrike" dirty="0">
                          <a:solidFill>
                            <a:schemeClr val="bg1"/>
                          </a:solidFill>
                          <a:effectLst/>
                          <a:latin typeface="Garamond" panose="02020404030301010803" pitchFamily="18" charset="0"/>
                          <a:cs typeface="ARIAL" panose="020B0604020202020204" pitchFamily="34" charset="0"/>
                        </a:rPr>
                        <a:t>Bitkisel Ürünler</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b="1" i="0" u="none" strike="noStrike" dirty="0">
                          <a:solidFill>
                            <a:schemeClr val="bg1"/>
                          </a:solidFill>
                          <a:effectLst/>
                          <a:latin typeface="Garamond" panose="02020404030301010803" pitchFamily="18" charset="0"/>
                          <a:cs typeface="ARIAL" panose="020B0604020202020204" pitchFamily="34" charset="0"/>
                        </a:rPr>
                        <a:t>Üretim </a:t>
                      </a:r>
                    </a:p>
                    <a:p>
                      <a:pPr algn="ctr" fontAlgn="ctr"/>
                      <a:r>
                        <a:rPr lang="tr-TR" sz="2000" b="1" i="0" u="none" strike="noStrike" dirty="0">
                          <a:solidFill>
                            <a:schemeClr val="bg1"/>
                          </a:solidFill>
                          <a:effectLst/>
                          <a:latin typeface="Garamond" panose="02020404030301010803" pitchFamily="18" charset="0"/>
                          <a:cs typeface="ARIAL" panose="020B0604020202020204" pitchFamily="34" charset="0"/>
                        </a:rPr>
                        <a:t>(dekar)</a:t>
                      </a:r>
                    </a:p>
                  </a:txBody>
                  <a:tcPr marL="4658"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Buğday</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kern="0" dirty="0">
                          <a:effectLst/>
                          <a:latin typeface="+mn-lt"/>
                          <a:cs typeface="Times New Roman" panose="02020603050405020304" pitchFamily="18" charset="0"/>
                        </a:rPr>
                        <a:t>165552,133</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Arpa</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i="0" kern="1200" dirty="0">
                          <a:solidFill>
                            <a:schemeClr val="dk1"/>
                          </a:solidFill>
                          <a:effectLst/>
                          <a:latin typeface="+mn-lt"/>
                          <a:ea typeface="+mn-ea"/>
                          <a:cs typeface="+mn-cs"/>
                        </a:rPr>
                        <a:t>13.203,891</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4308221"/>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Mısır</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i="0" kern="1200" dirty="0">
                          <a:solidFill>
                            <a:schemeClr val="dk1"/>
                          </a:solidFill>
                          <a:effectLst/>
                          <a:latin typeface="+mn-lt"/>
                          <a:ea typeface="+mn-ea"/>
                          <a:cs typeface="+mn-cs"/>
                        </a:rPr>
                        <a:t>264.021,696</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845191"/>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Ayçiçeği(Yağlık)</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i="0" kern="1200" dirty="0">
                          <a:solidFill>
                            <a:schemeClr val="dk1"/>
                          </a:solidFill>
                          <a:effectLst/>
                          <a:latin typeface="+mn-lt"/>
                          <a:ea typeface="+mn-ea"/>
                          <a:cs typeface="+mn-cs"/>
                        </a:rPr>
                        <a:t>80,532.736</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98639106"/>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Soya</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i="0" kern="1200" dirty="0">
                          <a:solidFill>
                            <a:schemeClr val="dk1"/>
                          </a:solidFill>
                          <a:effectLst/>
                          <a:latin typeface="+mn-lt"/>
                          <a:ea typeface="+mn-ea"/>
                          <a:cs typeface="+mn-cs"/>
                        </a:rPr>
                        <a:t>28.655,612</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3544777"/>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Pamuk</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kern="0" dirty="0">
                          <a:effectLst/>
                          <a:latin typeface="+mn-lt"/>
                          <a:cs typeface="Times New Roman" panose="02020603050405020304" pitchFamily="18" charset="0"/>
                        </a:rPr>
                        <a:t>0,544</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54037317"/>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Nohut</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i="0" kern="1200" dirty="0">
                          <a:solidFill>
                            <a:schemeClr val="dk1"/>
                          </a:solidFill>
                          <a:effectLst/>
                          <a:latin typeface="+mn-lt"/>
                          <a:ea typeface="+mn-ea"/>
                          <a:cs typeface="+mn-cs"/>
                        </a:rPr>
                        <a:t>542.329</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42415726"/>
                  </a:ext>
                </a:extLst>
              </a:tr>
              <a:tr h="323637">
                <a:tc>
                  <a:txBody>
                    <a:bodyPr/>
                    <a:lstStyle/>
                    <a:p>
                      <a:pPr>
                        <a:lnSpc>
                          <a:spcPct val="107000"/>
                        </a:lnSpc>
                        <a:spcAft>
                          <a:spcPts val="800"/>
                        </a:spcAft>
                      </a:pPr>
                      <a:r>
                        <a:rPr lang="tr-TR" sz="1800" kern="0" dirty="0">
                          <a:effectLst/>
                          <a:latin typeface="Times New Roman" panose="02020603050405020304" pitchFamily="18" charset="0"/>
                          <a:cs typeface="Times New Roman" panose="02020603050405020304" pitchFamily="18" charset="0"/>
                        </a:rPr>
                        <a:t>Soğan (Kuru)</a:t>
                      </a:r>
                      <a:endParaRPr lang="tr-TR" sz="18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lnSpc>
                          <a:spcPct val="107000"/>
                        </a:lnSpc>
                        <a:spcAft>
                          <a:spcPts val="800"/>
                        </a:spcAft>
                      </a:pPr>
                      <a:r>
                        <a:rPr lang="tr-TR" sz="1200" b="1" i="0" kern="1200" dirty="0">
                          <a:solidFill>
                            <a:schemeClr val="dk1"/>
                          </a:solidFill>
                          <a:effectLst/>
                          <a:latin typeface="+mn-lt"/>
                          <a:ea typeface="+mn-ea"/>
                          <a:cs typeface="+mn-cs"/>
                        </a:rPr>
                        <a:t>4.267,837</a:t>
                      </a:r>
                      <a:endParaRPr lang="tr-TR" sz="1200" b="1" kern="100" dirty="0">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12057271"/>
                  </a:ext>
                </a:extLst>
              </a:tr>
            </a:tbl>
          </a:graphicData>
        </a:graphic>
      </p:graphicFrame>
      <p:graphicFrame>
        <p:nvGraphicFramePr>
          <p:cNvPr id="9" name="Tablo 8">
            <a:extLst>
              <a:ext uri="{FF2B5EF4-FFF2-40B4-BE49-F238E27FC236}">
                <a16:creationId xmlns:a16="http://schemas.microsoft.com/office/drawing/2014/main" id="{DF5EF5C6-F7EC-423C-9E1D-27A87F23B11B}"/>
              </a:ext>
            </a:extLst>
          </p:cNvPr>
          <p:cNvGraphicFramePr>
            <a:graphicFrameLocks noGrp="1"/>
          </p:cNvGraphicFramePr>
          <p:nvPr>
            <p:extLst>
              <p:ext uri="{D42A27DB-BD31-4B8C-83A1-F6EECF244321}">
                <p14:modId xmlns:p14="http://schemas.microsoft.com/office/powerpoint/2010/main" val="2059977879"/>
              </p:ext>
            </p:extLst>
          </p:nvPr>
        </p:nvGraphicFramePr>
        <p:xfrm>
          <a:off x="6303466" y="2302738"/>
          <a:ext cx="5607651" cy="3883641"/>
        </p:xfrm>
        <a:graphic>
          <a:graphicData uri="http://schemas.openxmlformats.org/drawingml/2006/table">
            <a:tbl>
              <a:tblPr>
                <a:tableStyleId>{5C22544A-7EE6-4342-B048-85BDC9FD1C3A}</a:tableStyleId>
              </a:tblPr>
              <a:tblGrid>
                <a:gridCol w="3343873">
                  <a:extLst>
                    <a:ext uri="{9D8B030D-6E8A-4147-A177-3AD203B41FA5}">
                      <a16:colId xmlns:a16="http://schemas.microsoft.com/office/drawing/2014/main" val="1469330463"/>
                    </a:ext>
                  </a:extLst>
                </a:gridCol>
                <a:gridCol w="2263778">
                  <a:extLst>
                    <a:ext uri="{9D8B030D-6E8A-4147-A177-3AD203B41FA5}">
                      <a16:colId xmlns:a16="http://schemas.microsoft.com/office/drawing/2014/main" val="2043379069"/>
                    </a:ext>
                  </a:extLst>
                </a:gridCol>
              </a:tblGrid>
              <a:tr h="871637">
                <a:tc>
                  <a:txBody>
                    <a:bodyPr/>
                    <a:lstStyle/>
                    <a:p>
                      <a:pPr algn="l" fontAlgn="ctr"/>
                      <a:r>
                        <a:rPr lang="tr-TR" sz="2000" b="1" i="0" u="none" strike="noStrike" dirty="0">
                          <a:solidFill>
                            <a:schemeClr val="bg1"/>
                          </a:solidFill>
                          <a:effectLst/>
                          <a:latin typeface="Garamond" panose="02020404030301010803" pitchFamily="18" charset="0"/>
                          <a:cs typeface="ARIAL" panose="020B0604020202020204" pitchFamily="34" charset="0"/>
                        </a:rPr>
                        <a:t>Hayvansal Ürünler</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tc>
                  <a:txBody>
                    <a:bodyPr/>
                    <a:lstStyle/>
                    <a:p>
                      <a:pPr algn="ctr" fontAlgn="ctr"/>
                      <a:r>
                        <a:rPr lang="tr-TR" sz="2000" b="1" i="0" u="none" strike="noStrike" dirty="0">
                          <a:solidFill>
                            <a:schemeClr val="bg1"/>
                          </a:solidFill>
                          <a:effectLst/>
                          <a:latin typeface="Garamond" panose="02020404030301010803" pitchFamily="18" charset="0"/>
                          <a:cs typeface="ARIAL" panose="020B0604020202020204" pitchFamily="34" charset="0"/>
                        </a:rPr>
                        <a:t>Üretim</a:t>
                      </a:r>
                    </a:p>
                  </a:txBody>
                  <a:tcPr marL="4658"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921614"/>
                    </a:solidFill>
                  </a:tcPr>
                </a:tc>
                <a:extLst>
                  <a:ext uri="{0D108BD9-81ED-4DB2-BD59-A6C34878D82A}">
                    <a16:rowId xmlns:a16="http://schemas.microsoft.com/office/drawing/2014/main" val="62952396"/>
                  </a:ext>
                </a:extLst>
              </a:tr>
              <a:tr h="753001">
                <a:tc>
                  <a:txBody>
                    <a:bodyPr/>
                    <a:lstStyle/>
                    <a:p>
                      <a:pPr algn="l" fontAlgn="b"/>
                      <a:r>
                        <a:rPr lang="tr-TR" sz="2000" b="0" i="0" u="none" strike="noStrike" dirty="0">
                          <a:solidFill>
                            <a:srgbClr val="000000"/>
                          </a:solidFill>
                          <a:effectLst/>
                          <a:latin typeface="Garamond" panose="02020404030301010803" pitchFamily="18" charset="0"/>
                          <a:cs typeface="ARIAL" panose="020B0604020202020204" pitchFamily="34" charset="0"/>
                        </a:rPr>
                        <a:t>Beyaz et (bin ton)</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lgn="r" fontAlgn="b"/>
                      <a:r>
                        <a:rPr lang="tr-TR" sz="2000" b="0" i="0" u="none" strike="noStrike" dirty="0">
                          <a:solidFill>
                            <a:srgbClr val="000000"/>
                          </a:solidFill>
                          <a:effectLst/>
                          <a:latin typeface="Garamond" panose="02020404030301010803" pitchFamily="18" charset="0"/>
                          <a:cs typeface="ARIAL" panose="020B0604020202020204" pitchFamily="34" charset="0"/>
                        </a:rPr>
                        <a:t>89.916</a:t>
                      </a:r>
                    </a:p>
                  </a:txBody>
                  <a:tcPr marL="0" marR="64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766127"/>
                  </a:ext>
                </a:extLst>
              </a:tr>
              <a:tr h="753001">
                <a:tc>
                  <a:txBody>
                    <a:bodyPr/>
                    <a:lstStyle/>
                    <a:p>
                      <a:pPr algn="l" fontAlgn="b"/>
                      <a:r>
                        <a:rPr lang="tr-TR" sz="2000" b="0" i="0" u="none" strike="noStrike" dirty="0">
                          <a:solidFill>
                            <a:srgbClr val="000000"/>
                          </a:solidFill>
                          <a:effectLst/>
                          <a:latin typeface="Garamond" panose="02020404030301010803" pitchFamily="18" charset="0"/>
                          <a:cs typeface="ARIAL" panose="020B0604020202020204" pitchFamily="34" charset="0"/>
                        </a:rPr>
                        <a:t>Kırmızı et (bin ton)</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lgn="r" fontAlgn="b"/>
                      <a:r>
                        <a:rPr lang="tr-TR" sz="2000" b="0" i="0" u="none" strike="noStrike" dirty="0">
                          <a:solidFill>
                            <a:srgbClr val="000000"/>
                          </a:solidFill>
                          <a:effectLst/>
                          <a:latin typeface="Garamond" panose="02020404030301010803" pitchFamily="18" charset="0"/>
                          <a:cs typeface="ARIAL" panose="020B0604020202020204" pitchFamily="34" charset="0"/>
                        </a:rPr>
                        <a:t>3.034</a:t>
                      </a:r>
                    </a:p>
                  </a:txBody>
                  <a:tcPr marL="0" marR="64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4308221"/>
                  </a:ext>
                </a:extLst>
              </a:tr>
              <a:tr h="753001">
                <a:tc>
                  <a:txBody>
                    <a:bodyPr/>
                    <a:lstStyle/>
                    <a:p>
                      <a:pPr algn="l" fontAlgn="b"/>
                      <a:r>
                        <a:rPr lang="tr-TR" sz="2000" b="0" i="0" u="none" strike="noStrike" dirty="0">
                          <a:solidFill>
                            <a:srgbClr val="000000"/>
                          </a:solidFill>
                          <a:effectLst/>
                          <a:latin typeface="Garamond" panose="02020404030301010803" pitchFamily="18" charset="0"/>
                          <a:cs typeface="ARIAL" panose="020B0604020202020204" pitchFamily="34" charset="0"/>
                        </a:rPr>
                        <a:t>Süt</a:t>
                      </a:r>
                      <a:r>
                        <a:rPr lang="tr-TR" sz="2000" b="0" i="0" u="none" strike="noStrike" baseline="0" dirty="0">
                          <a:solidFill>
                            <a:srgbClr val="000000"/>
                          </a:solidFill>
                          <a:effectLst/>
                          <a:latin typeface="Garamond" panose="02020404030301010803" pitchFamily="18" charset="0"/>
                          <a:cs typeface="ARIAL" panose="020B0604020202020204" pitchFamily="34" charset="0"/>
                        </a:rPr>
                        <a:t> miktarı </a:t>
                      </a:r>
                      <a:r>
                        <a:rPr lang="tr-TR" sz="2000" b="0" i="0" u="none" strike="noStrike" dirty="0">
                          <a:solidFill>
                            <a:srgbClr val="000000"/>
                          </a:solidFill>
                          <a:effectLst/>
                          <a:latin typeface="Garamond" panose="02020404030301010803" pitchFamily="18" charset="0"/>
                          <a:cs typeface="ARIAL" panose="020B0604020202020204" pitchFamily="34" charset="0"/>
                        </a:rPr>
                        <a:t>(bin ton)</a:t>
                      </a: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lgn="r" fontAlgn="b"/>
                      <a:r>
                        <a:rPr lang="tr-TR" sz="2000" b="0" i="0" u="none" strike="noStrike" dirty="0">
                          <a:solidFill>
                            <a:srgbClr val="000000"/>
                          </a:solidFill>
                          <a:effectLst/>
                          <a:latin typeface="Garamond" panose="02020404030301010803" pitchFamily="18" charset="0"/>
                          <a:cs typeface="ARIAL" panose="020B0604020202020204" pitchFamily="34" charset="0"/>
                        </a:rPr>
                        <a:t>13.000</a:t>
                      </a:r>
                    </a:p>
                  </a:txBody>
                  <a:tcPr marL="0" marR="64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7845191"/>
                  </a:ext>
                </a:extLst>
              </a:tr>
              <a:tr h="753001">
                <a:tc>
                  <a:txBody>
                    <a:bodyPr/>
                    <a:lstStyle/>
                    <a:p>
                      <a:pPr algn="l" fontAlgn="b"/>
                      <a:r>
                        <a:rPr lang="tr-TR" sz="2000" b="0" i="0" u="none" strike="noStrike" dirty="0">
                          <a:solidFill>
                            <a:srgbClr val="000000"/>
                          </a:solidFill>
                          <a:effectLst/>
                          <a:latin typeface="Garamond" panose="02020404030301010803" pitchFamily="18" charset="0"/>
                          <a:cs typeface="ARIAL" panose="020B0604020202020204" pitchFamily="34" charset="0"/>
                        </a:rPr>
                        <a:t>Yumurta (milyon</a:t>
                      </a:r>
                      <a:r>
                        <a:rPr lang="tr-TR" sz="2000" b="0" i="0" u="none" strike="noStrike" baseline="0" dirty="0">
                          <a:solidFill>
                            <a:srgbClr val="000000"/>
                          </a:solidFill>
                          <a:effectLst/>
                          <a:latin typeface="Garamond" panose="02020404030301010803" pitchFamily="18" charset="0"/>
                          <a:cs typeface="ARIAL" panose="020B0604020202020204" pitchFamily="34" charset="0"/>
                        </a:rPr>
                        <a:t> adet)</a:t>
                      </a:r>
                      <a:endParaRPr lang="tr-TR" sz="2000" b="0" i="0" u="none" strike="noStrike" dirty="0">
                        <a:solidFill>
                          <a:srgbClr val="000000"/>
                        </a:solidFill>
                        <a:effectLst/>
                        <a:latin typeface="Garamond" panose="02020404030301010803" pitchFamily="18" charset="0"/>
                        <a:cs typeface="ARIAL" panose="020B0604020202020204" pitchFamily="34" charset="0"/>
                      </a:endParaRPr>
                    </a:p>
                  </a:txBody>
                  <a:tcPr marL="180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lgn="r" fontAlgn="b"/>
                      <a:r>
                        <a:rPr lang="tr-TR" sz="2000" b="0" i="0" u="none" strike="noStrike" dirty="0">
                          <a:solidFill>
                            <a:srgbClr val="000000"/>
                          </a:solidFill>
                          <a:effectLst/>
                          <a:latin typeface="Garamond" panose="02020404030301010803" pitchFamily="18" charset="0"/>
                          <a:cs typeface="ARIAL" panose="020B0604020202020204" pitchFamily="34" charset="0"/>
                        </a:rPr>
                        <a:t>1.140.000</a:t>
                      </a:r>
                    </a:p>
                  </a:txBody>
                  <a:tcPr marL="0" marR="64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98639106"/>
                  </a:ext>
                </a:extLst>
              </a:tr>
            </a:tbl>
          </a:graphicData>
        </a:graphic>
      </p:graphicFrame>
      <p:sp>
        <p:nvSpPr>
          <p:cNvPr id="11" name="Dikdörtgen 10"/>
          <p:cNvSpPr/>
          <p:nvPr/>
        </p:nvSpPr>
        <p:spPr>
          <a:xfrm>
            <a:off x="359467" y="6145302"/>
            <a:ext cx="1773647" cy="307777"/>
          </a:xfrm>
          <a:prstGeom prst="rect">
            <a:avLst/>
          </a:prstGeom>
        </p:spPr>
        <p:txBody>
          <a:bodyPr wrap="square">
            <a:spAutoFit/>
          </a:bodyPr>
          <a:lstStyle/>
          <a:p>
            <a:r>
              <a:rPr lang="tr-TR" sz="1400" dirty="0">
                <a:latin typeface="Garamond" panose="02020404030301010803" pitchFamily="18" charset="0"/>
              </a:rPr>
              <a:t>Kaynak: TÜİK</a:t>
            </a:r>
            <a:endParaRPr lang="tr-TR" sz="1400" dirty="0"/>
          </a:p>
        </p:txBody>
      </p:sp>
    </p:spTree>
    <p:extLst>
      <p:ext uri="{BB962C8B-B14F-4D97-AF65-F5344CB8AC3E}">
        <p14:creationId xmlns:p14="http://schemas.microsoft.com/office/powerpoint/2010/main" val="1092270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C10655CAD4E89E48A8C5473085C60FA3" ma:contentTypeVersion="2" ma:contentTypeDescription="Yeni belge oluşturun." ma:contentTypeScope="" ma:versionID="91ea2447aff4241bb292bddb92397b43">
  <xsd:schema xmlns:xsd="http://www.w3.org/2001/XMLSchema" xmlns:xs="http://www.w3.org/2001/XMLSchema" xmlns:p="http://schemas.microsoft.com/office/2006/metadata/properties" xmlns:ns1="http://schemas.microsoft.com/sharepoint/v3" xmlns:ns2="727a0bcb-e400-4bfd-9b19-6ac19325be82" targetNamespace="http://schemas.microsoft.com/office/2006/metadata/properties" ma:root="true" ma:fieldsID="527ab2f1e9fffe3719339b49a47a3e83" ns1:_="" ns2:_="">
    <xsd:import namespace="http://schemas.microsoft.com/sharepoint/v3"/>
    <xsd:import namespace="727a0bcb-e400-4bfd-9b19-6ac19325be82"/>
    <xsd:element name="properties">
      <xsd:complexType>
        <xsd:sequence>
          <xsd:element name="documentManagement">
            <xsd:complexType>
              <xsd:all>
                <xsd:element ref="ns1:PublishingStartDate" minOccurs="0"/>
                <xsd:element ref="ns1:PublishingExpirationDate" minOccurs="0"/>
                <xsd:element ref="ns2:YayinBitisTarihi"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Zamanlama Başlangıç Tarihi" ma:description="Zamanlama Başlangıç Tarihi, Yayımlama özelliği tarafından oluşturulan bir site sütunudur. Bu sütun, bu sayfanın site ziyaretçilerine ilk kez görüntüleneceği tarih ve zamanı belirtmek için kullanılır." ma:internalName="PublishingStartDate">
      <xsd:simpleType>
        <xsd:restriction base="dms:Unknown"/>
      </xsd:simpleType>
    </xsd:element>
    <xsd:element name="PublishingExpirationDate" ma:index="9" nillable="true" ma:displayName="Zamanlama Bitiş Tarihi" ma:description="Zamanlama Bitiş Tarihi, Yayımlama özelliği tarafından oluşturulan bir site sütunudur. Bu sütun, bu sayfanın site ziyaretçilerine artık görüntülenmeyeceği tarih ve zamanı belirtmek için kullanılır."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7a0bcb-e400-4bfd-9b19-6ac19325be82" elementFormDefault="qualified">
    <xsd:import namespace="http://schemas.microsoft.com/office/2006/documentManagement/types"/>
    <xsd:import namespace="http://schemas.microsoft.com/office/infopath/2007/PartnerControls"/>
    <xsd:element name="YayinBitisTarihi" ma:index="10" nillable="true" ma:displayName="YayinBitisTarihi" ma:internalName="YayinBitisTarihi">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YayinBitisTarihi xmlns="727a0bcb-e400-4bfd-9b19-6ac19325be82"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331F6BA-2CEA-4741-B7E2-20B9F1D6EB70}"/>
</file>

<file path=customXml/itemProps2.xml><?xml version="1.0" encoding="utf-8"?>
<ds:datastoreItem xmlns:ds="http://schemas.openxmlformats.org/officeDocument/2006/customXml" ds:itemID="{0F21E349-9890-4F6D-94A6-98CFD7E0FA18}"/>
</file>

<file path=customXml/itemProps3.xml><?xml version="1.0" encoding="utf-8"?>
<ds:datastoreItem xmlns:ds="http://schemas.openxmlformats.org/officeDocument/2006/customXml" ds:itemID="{C23464DA-0518-4C05-B82E-146D895E634F}"/>
</file>

<file path=docProps/app.xml><?xml version="1.0" encoding="utf-8"?>
<Properties xmlns="http://schemas.openxmlformats.org/officeDocument/2006/extended-properties" xmlns:vt="http://schemas.openxmlformats.org/officeDocument/2006/docPropsVTypes">
  <TotalTime>4352</TotalTime>
  <Words>1839</Words>
  <Application>Microsoft Office PowerPoint</Application>
  <PresentationFormat>Geniş ekran</PresentationFormat>
  <Paragraphs>566</Paragraphs>
  <Slides>30</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30</vt:i4>
      </vt:variant>
    </vt:vector>
  </HeadingPairs>
  <TitlesOfParts>
    <vt:vector size="37" baseType="lpstr">
      <vt:lpstr>Arial</vt:lpstr>
      <vt:lpstr>Calibri</vt:lpstr>
      <vt:lpstr>Calibri Light</vt:lpstr>
      <vt:lpstr>Garamond</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Ethem DİNÇ</cp:lastModifiedBy>
  <cp:revision>920</cp:revision>
  <cp:lastPrinted>2026-01-26T13:07:25Z</cp:lastPrinted>
  <dcterms:created xsi:type="dcterms:W3CDTF">2024-12-30T07:23:24Z</dcterms:created>
  <dcterms:modified xsi:type="dcterms:W3CDTF">2026-01-26T13:56:59Z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0x010100C10655CAD4E89E48A8C5473085C60FA3</vt:lpwstr>
  </property>
</Properties>
</file>