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3"/>
  </p:notesMasterIdLst>
  <p:sldIdLst>
    <p:sldId id="487" r:id="rId5"/>
    <p:sldId id="372" r:id="rId6"/>
    <p:sldId id="373" r:id="rId7"/>
    <p:sldId id="374" r:id="rId8"/>
    <p:sldId id="492" r:id="rId9"/>
    <p:sldId id="381" r:id="rId10"/>
    <p:sldId id="378" r:id="rId11"/>
    <p:sldId id="493"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0B4"/>
    <a:srgbClr val="C66ABB"/>
    <a:srgbClr val="E86348"/>
    <a:srgbClr val="72AC80"/>
    <a:srgbClr val="6363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0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575A4-D94D-4244-8BA0-9EA20CC8BABC}" type="datetimeFigureOut">
              <a:rPr lang="tr-TR" smtClean="0"/>
              <a:pPr/>
              <a:t>7.02.2025</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320671-87E8-4BB1-84C3-6B52097E0005}" type="slidenum">
              <a:rPr lang="tr-TR" smtClean="0"/>
              <a:pPr/>
              <a:t>‹#›</a:t>
            </a:fld>
            <a:endParaRPr lang="tr-TR"/>
          </a:p>
        </p:txBody>
      </p:sp>
    </p:spTree>
    <p:extLst>
      <p:ext uri="{BB962C8B-B14F-4D97-AF65-F5344CB8AC3E}">
        <p14:creationId xmlns:p14="http://schemas.microsoft.com/office/powerpoint/2010/main" val="3080789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C0DE9D92-E193-BDD5-62D9-7E764A30AB8F}"/>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Unvan 1"/>
          <p:cNvSpPr>
            <a:spLocks noGrp="1"/>
          </p:cNvSpPr>
          <p:nvPr>
            <p:ph type="ctrTitle" hasCustomPrompt="1"/>
          </p:nvPr>
        </p:nvSpPr>
        <p:spPr>
          <a:xfrm>
            <a:off x="1524000" y="4429760"/>
            <a:ext cx="9144000" cy="990600"/>
          </a:xfrm>
        </p:spPr>
        <p:txBody>
          <a:bodyPr anchor="b"/>
          <a:lstStyle>
            <a:lvl1pPr algn="ctr">
              <a:defRPr sz="4400">
                <a:latin typeface="Garamond" panose="02020404030301010803" pitchFamily="18" charset="0"/>
              </a:defRPr>
            </a:lvl1pPr>
          </a:lstStyle>
          <a:p>
            <a:r>
              <a:rPr lang="tr-TR" dirty="0"/>
              <a:t>Asıl Başlık Stili İçin Tıklatın</a:t>
            </a:r>
          </a:p>
        </p:txBody>
      </p:sp>
      <p:sp>
        <p:nvSpPr>
          <p:cNvPr id="4" name="Veri Yer Tutucusu 3"/>
          <p:cNvSpPr>
            <a:spLocks noGrp="1"/>
          </p:cNvSpPr>
          <p:nvPr>
            <p:ph type="dt" sz="half" idx="10"/>
          </p:nvPr>
        </p:nvSpPr>
        <p:spPr/>
        <p:txBody>
          <a:bodyPr/>
          <a:lstStyle>
            <a:lvl1pPr>
              <a:defRPr>
                <a:latin typeface="Garamond" panose="02020404030301010803" pitchFamily="18" charset="0"/>
              </a:defRPr>
            </a:lvl1pPr>
          </a:lstStyle>
          <a:p>
            <a:fld id="{7ADF1662-30C2-4C67-AF7C-DC7E409B3935}" type="datetime1">
              <a:rPr lang="tr-TR" smtClean="0"/>
              <a:pPr/>
              <a:t>7.02.2025</a:t>
            </a:fld>
            <a:endParaRPr lang="tr-TR"/>
          </a:p>
        </p:txBody>
      </p:sp>
      <p:sp>
        <p:nvSpPr>
          <p:cNvPr id="6" name="Slayt Numarası Yer Tutucusu 5"/>
          <p:cNvSpPr>
            <a:spLocks noGrp="1"/>
          </p:cNvSpPr>
          <p:nvPr>
            <p:ph type="sldNum" sz="quarter" idx="12"/>
          </p:nvPr>
        </p:nvSpPr>
        <p:spPr>
          <a:xfrm>
            <a:off x="5806440" y="6357620"/>
            <a:ext cx="579120" cy="501650"/>
          </a:xfrm>
        </p:spPr>
        <p:txBody>
          <a:bodyPr/>
          <a:lstStyle>
            <a:lvl1pPr>
              <a:defRPr>
                <a:latin typeface="Garamond" panose="02020404030301010803" pitchFamily="18" charset="0"/>
              </a:defRPr>
            </a:lvl1pPr>
          </a:lstStyle>
          <a:p>
            <a:fld id="{7858AF1D-E6D7-4B64-9545-F66A72DEE560}" type="slidenum">
              <a:rPr lang="tr-TR" smtClean="0"/>
              <a:pPr/>
              <a:t>‹#›</a:t>
            </a:fld>
            <a:r>
              <a:rPr lang="tr-TR" dirty="0"/>
              <a:t>/30</a:t>
            </a:r>
          </a:p>
        </p:txBody>
      </p:sp>
    </p:spTree>
    <p:extLst>
      <p:ext uri="{BB962C8B-B14F-4D97-AF65-F5344CB8AC3E}">
        <p14:creationId xmlns:p14="http://schemas.microsoft.com/office/powerpoint/2010/main" val="335271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D4C8BF02-CD2F-4910-88FA-EF6123C78196}" type="datetime1">
              <a:rPr lang="tr-TR" smtClean="0"/>
              <a:pPr/>
              <a:t>7.02.2025</a:t>
            </a:fld>
            <a:endParaRPr lang="tr-TR"/>
          </a:p>
        </p:txBody>
      </p:sp>
      <p:sp>
        <p:nvSpPr>
          <p:cNvPr id="5" name="Altbilgi Yer Tutucusu 4"/>
          <p:cNvSpPr>
            <a:spLocks noGrp="1"/>
          </p:cNvSpPr>
          <p:nvPr>
            <p:ph type="ftr" sz="quarter" idx="11"/>
          </p:nvPr>
        </p:nvSpPr>
        <p:spPr>
          <a:xfrm>
            <a:off x="4038600" y="6356350"/>
            <a:ext cx="4114800" cy="365125"/>
          </a:xfrm>
          <a:prstGeom prst="rect">
            <a:avLst/>
          </a:prstGeom>
        </p:spPr>
        <p:txBody>
          <a:bodyPr/>
          <a:lstStyle/>
          <a:p>
            <a:endParaRPr lang="tr-TR"/>
          </a:p>
        </p:txBody>
      </p:sp>
      <p:sp>
        <p:nvSpPr>
          <p:cNvPr id="6" name="Slayt Numarası Yer Tutucusu 5"/>
          <p:cNvSpPr>
            <a:spLocks noGrp="1"/>
          </p:cNvSpPr>
          <p:nvPr>
            <p:ph type="sldNum" sz="quarter" idx="12"/>
          </p:nvPr>
        </p:nvSpPr>
        <p:spPr/>
        <p:txBody>
          <a:bodyPr/>
          <a:lstStyle/>
          <a:p>
            <a:fld id="{7858AF1D-E6D7-4B64-9545-F66A72DEE560}" type="slidenum">
              <a:rPr lang="tr-TR" smtClean="0"/>
              <a:pPr/>
              <a:t>‹#›</a:t>
            </a:fld>
            <a:endParaRPr lang="tr-TR"/>
          </a:p>
        </p:txBody>
      </p:sp>
    </p:spTree>
    <p:extLst>
      <p:ext uri="{BB962C8B-B14F-4D97-AF65-F5344CB8AC3E}">
        <p14:creationId xmlns:p14="http://schemas.microsoft.com/office/powerpoint/2010/main" val="257964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453D4D6-A40A-41EA-AFB7-6C606E88E00E}" type="datetime1">
              <a:rPr lang="tr-TR" smtClean="0"/>
              <a:pPr/>
              <a:t>7.02.2025</a:t>
            </a:fld>
            <a:endParaRPr lang="tr-TR"/>
          </a:p>
        </p:txBody>
      </p:sp>
      <p:sp>
        <p:nvSpPr>
          <p:cNvPr id="5" name="Altbilgi Yer Tutucusu 4"/>
          <p:cNvSpPr>
            <a:spLocks noGrp="1"/>
          </p:cNvSpPr>
          <p:nvPr>
            <p:ph type="ftr" sz="quarter" idx="11"/>
          </p:nvPr>
        </p:nvSpPr>
        <p:spPr>
          <a:xfrm>
            <a:off x="4038600" y="6356350"/>
            <a:ext cx="4114800" cy="365125"/>
          </a:xfrm>
          <a:prstGeom prst="rect">
            <a:avLst/>
          </a:prstGeom>
        </p:spPr>
        <p:txBody>
          <a:bodyPr/>
          <a:lstStyle/>
          <a:p>
            <a:endParaRPr lang="tr-TR"/>
          </a:p>
        </p:txBody>
      </p:sp>
      <p:sp>
        <p:nvSpPr>
          <p:cNvPr id="6" name="Slayt Numarası Yer Tutucusu 5"/>
          <p:cNvSpPr>
            <a:spLocks noGrp="1"/>
          </p:cNvSpPr>
          <p:nvPr>
            <p:ph type="sldNum" sz="quarter" idx="12"/>
          </p:nvPr>
        </p:nvSpPr>
        <p:spPr/>
        <p:txBody>
          <a:bodyPr/>
          <a:lstStyle/>
          <a:p>
            <a:fld id="{7858AF1D-E6D7-4B64-9545-F66A72DEE560}" type="slidenum">
              <a:rPr lang="tr-TR" smtClean="0"/>
              <a:pPr/>
              <a:t>‹#›</a:t>
            </a:fld>
            <a:endParaRPr lang="tr-TR"/>
          </a:p>
        </p:txBody>
      </p:sp>
    </p:spTree>
    <p:extLst>
      <p:ext uri="{BB962C8B-B14F-4D97-AF65-F5344CB8AC3E}">
        <p14:creationId xmlns:p14="http://schemas.microsoft.com/office/powerpoint/2010/main" val="1019553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aşlık Slaydı">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955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2" name="Unvan 1"/>
          <p:cNvSpPr>
            <a:spLocks noGrp="1"/>
          </p:cNvSpPr>
          <p:nvPr>
            <p:ph type="title"/>
          </p:nvPr>
        </p:nvSpPr>
        <p:spPr/>
        <p:txBody>
          <a:bodyPr/>
          <a:lstStyle/>
          <a:p>
            <a:r>
              <a:rPr lang="tr-TR"/>
              <a:t>Asıl başlık stili için tıklatın</a:t>
            </a:r>
          </a:p>
        </p:txBody>
      </p:sp>
      <p:sp>
        <p:nvSpPr>
          <p:cNvPr id="4" name="Veri Yer Tutucusu 3"/>
          <p:cNvSpPr>
            <a:spLocks noGrp="1"/>
          </p:cNvSpPr>
          <p:nvPr>
            <p:ph type="dt" sz="half" idx="10"/>
          </p:nvPr>
        </p:nvSpPr>
        <p:spPr/>
        <p:txBody>
          <a:bodyPr/>
          <a:lstStyle/>
          <a:p>
            <a:fld id="{9BA9C8AE-EE40-467C-BC23-9BAEACA8539D}" type="datetime1">
              <a:rPr lang="tr-TR" smtClean="0"/>
              <a:pPr/>
              <a:t>7.02.2025</a:t>
            </a:fld>
            <a:endParaRPr lang="tr-TR"/>
          </a:p>
        </p:txBody>
      </p:sp>
      <p:sp>
        <p:nvSpPr>
          <p:cNvPr id="6" name="Slayt Numarası Yer Tutucusu 5"/>
          <p:cNvSpPr>
            <a:spLocks noGrp="1"/>
          </p:cNvSpPr>
          <p:nvPr>
            <p:ph type="sldNum" sz="quarter" idx="12"/>
          </p:nvPr>
        </p:nvSpPr>
        <p:spPr>
          <a:xfrm>
            <a:off x="5806440" y="6401276"/>
            <a:ext cx="579120" cy="320199"/>
          </a:xfrm>
        </p:spPr>
        <p:txBody>
          <a:bodyPr/>
          <a:lstStyle/>
          <a:p>
            <a:fld id="{7858AF1D-E6D7-4B64-9545-F66A72DEE560}" type="slidenum">
              <a:rPr lang="tr-TR" smtClean="0"/>
              <a:pPr/>
              <a:t>‹#›</a:t>
            </a:fld>
            <a:r>
              <a:rPr lang="tr-TR" dirty="0"/>
              <a:t>/30</a:t>
            </a:r>
          </a:p>
        </p:txBody>
      </p:sp>
    </p:spTree>
    <p:extLst>
      <p:ext uri="{BB962C8B-B14F-4D97-AF65-F5344CB8AC3E}">
        <p14:creationId xmlns:p14="http://schemas.microsoft.com/office/powerpoint/2010/main" val="470574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EB76A5F4-188A-4C7F-B43D-B4C937B611A4}" type="datetime1">
              <a:rPr lang="tr-TR" smtClean="0"/>
              <a:pPr/>
              <a:t>7.02.2025</a:t>
            </a:fld>
            <a:endParaRPr lang="tr-TR"/>
          </a:p>
        </p:txBody>
      </p:sp>
      <p:sp>
        <p:nvSpPr>
          <p:cNvPr id="6" name="Slayt Numarası Yer Tutucusu 5"/>
          <p:cNvSpPr>
            <a:spLocks noGrp="1"/>
          </p:cNvSpPr>
          <p:nvPr>
            <p:ph type="sldNum" sz="quarter" idx="12"/>
          </p:nvPr>
        </p:nvSpPr>
        <p:spPr/>
        <p:txBody>
          <a:bodyPr/>
          <a:lstStyle/>
          <a:p>
            <a:fld id="{7858AF1D-E6D7-4B64-9545-F66A72DEE560}" type="slidenum">
              <a:rPr lang="tr-TR" smtClean="0"/>
              <a:pPr/>
              <a:t>‹#›</a:t>
            </a:fld>
            <a:endParaRPr lang="tr-TR"/>
          </a:p>
        </p:txBody>
      </p:sp>
    </p:spTree>
    <p:extLst>
      <p:ext uri="{BB962C8B-B14F-4D97-AF65-F5344CB8AC3E}">
        <p14:creationId xmlns:p14="http://schemas.microsoft.com/office/powerpoint/2010/main" val="3005422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A74FE05B-91CB-4FEC-9FB9-BEAB5167D064}" type="datetime1">
              <a:rPr lang="tr-TR" smtClean="0"/>
              <a:pPr/>
              <a:t>7.02.2025</a:t>
            </a:fld>
            <a:endParaRPr lang="tr-TR"/>
          </a:p>
        </p:txBody>
      </p:sp>
      <p:sp>
        <p:nvSpPr>
          <p:cNvPr id="6" name="Altbilgi Yer Tutucusu 5"/>
          <p:cNvSpPr>
            <a:spLocks noGrp="1"/>
          </p:cNvSpPr>
          <p:nvPr>
            <p:ph type="ftr" sz="quarter" idx="11"/>
          </p:nvPr>
        </p:nvSpPr>
        <p:spPr>
          <a:xfrm>
            <a:off x="4038600" y="6356350"/>
            <a:ext cx="4114800" cy="365125"/>
          </a:xfrm>
          <a:prstGeom prst="rect">
            <a:avLst/>
          </a:prstGeom>
        </p:spPr>
        <p:txBody>
          <a:bodyPr/>
          <a:lstStyle/>
          <a:p>
            <a:endParaRPr lang="tr-TR"/>
          </a:p>
        </p:txBody>
      </p:sp>
      <p:sp>
        <p:nvSpPr>
          <p:cNvPr id="7" name="Slayt Numarası Yer Tutucusu 6"/>
          <p:cNvSpPr>
            <a:spLocks noGrp="1"/>
          </p:cNvSpPr>
          <p:nvPr>
            <p:ph type="sldNum" sz="quarter" idx="12"/>
          </p:nvPr>
        </p:nvSpPr>
        <p:spPr/>
        <p:txBody>
          <a:bodyPr/>
          <a:lstStyle/>
          <a:p>
            <a:fld id="{7858AF1D-E6D7-4B64-9545-F66A72DEE560}" type="slidenum">
              <a:rPr lang="tr-TR" smtClean="0"/>
              <a:pPr/>
              <a:t>‹#›</a:t>
            </a:fld>
            <a:endParaRPr lang="tr-TR"/>
          </a:p>
        </p:txBody>
      </p:sp>
    </p:spTree>
    <p:extLst>
      <p:ext uri="{BB962C8B-B14F-4D97-AF65-F5344CB8AC3E}">
        <p14:creationId xmlns:p14="http://schemas.microsoft.com/office/powerpoint/2010/main" val="1311216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2189D189-C9AF-4375-A44E-642AA5BF1D97}" type="datetime1">
              <a:rPr lang="tr-TR" smtClean="0"/>
              <a:pPr/>
              <a:t>7.02.2025</a:t>
            </a:fld>
            <a:endParaRPr lang="tr-TR"/>
          </a:p>
        </p:txBody>
      </p:sp>
      <p:sp>
        <p:nvSpPr>
          <p:cNvPr id="9" name="Slayt Numarası Yer Tutucusu 8"/>
          <p:cNvSpPr>
            <a:spLocks noGrp="1"/>
          </p:cNvSpPr>
          <p:nvPr>
            <p:ph type="sldNum" sz="quarter" idx="12"/>
          </p:nvPr>
        </p:nvSpPr>
        <p:spPr/>
        <p:txBody>
          <a:bodyPr/>
          <a:lstStyle/>
          <a:p>
            <a:fld id="{7858AF1D-E6D7-4B64-9545-F66A72DEE560}" type="slidenum">
              <a:rPr lang="tr-TR" smtClean="0"/>
              <a:pPr/>
              <a:t>‹#›</a:t>
            </a:fld>
            <a:endParaRPr lang="tr-TR"/>
          </a:p>
        </p:txBody>
      </p:sp>
    </p:spTree>
    <p:extLst>
      <p:ext uri="{BB962C8B-B14F-4D97-AF65-F5344CB8AC3E}">
        <p14:creationId xmlns:p14="http://schemas.microsoft.com/office/powerpoint/2010/main" val="3210749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A964B435-589A-4C1A-865B-93649847119F}" type="datetime1">
              <a:rPr lang="tr-TR" smtClean="0"/>
              <a:pPr/>
              <a:t>7.02.2025</a:t>
            </a:fld>
            <a:endParaRPr lang="tr-TR"/>
          </a:p>
        </p:txBody>
      </p:sp>
      <p:sp>
        <p:nvSpPr>
          <p:cNvPr id="5" name="Slayt Numarası Yer Tutucusu 4"/>
          <p:cNvSpPr>
            <a:spLocks noGrp="1"/>
          </p:cNvSpPr>
          <p:nvPr>
            <p:ph type="sldNum" sz="quarter" idx="12"/>
          </p:nvPr>
        </p:nvSpPr>
        <p:spPr/>
        <p:txBody>
          <a:bodyPr/>
          <a:lstStyle/>
          <a:p>
            <a:fld id="{7858AF1D-E6D7-4B64-9545-F66A72DEE560}" type="slidenum">
              <a:rPr lang="tr-TR" smtClean="0"/>
              <a:pPr/>
              <a:t>‹#›</a:t>
            </a:fld>
            <a:endParaRPr lang="tr-TR"/>
          </a:p>
        </p:txBody>
      </p:sp>
    </p:spTree>
    <p:extLst>
      <p:ext uri="{BB962C8B-B14F-4D97-AF65-F5344CB8AC3E}">
        <p14:creationId xmlns:p14="http://schemas.microsoft.com/office/powerpoint/2010/main" val="601301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BCE452-0823-4E93-B6E1-0C269FAC81A7}" type="datetime1">
              <a:rPr lang="tr-TR" smtClean="0"/>
              <a:pPr/>
              <a:t>7.02.2025</a:t>
            </a:fld>
            <a:endParaRPr lang="tr-TR"/>
          </a:p>
        </p:txBody>
      </p:sp>
      <p:sp>
        <p:nvSpPr>
          <p:cNvPr id="3" name="Altbilgi Yer Tutucusu 2"/>
          <p:cNvSpPr>
            <a:spLocks noGrp="1"/>
          </p:cNvSpPr>
          <p:nvPr>
            <p:ph type="ftr" sz="quarter" idx="11"/>
          </p:nvPr>
        </p:nvSpPr>
        <p:spPr>
          <a:xfrm>
            <a:off x="4038600" y="6356350"/>
            <a:ext cx="4114800" cy="365125"/>
          </a:xfrm>
          <a:prstGeom prst="rect">
            <a:avLst/>
          </a:prstGeom>
        </p:spPr>
        <p:txBody>
          <a:bodyPr/>
          <a:lstStyle/>
          <a:p>
            <a:endParaRPr lang="tr-TR"/>
          </a:p>
        </p:txBody>
      </p:sp>
      <p:sp>
        <p:nvSpPr>
          <p:cNvPr id="4" name="Slayt Numarası Yer Tutucusu 3"/>
          <p:cNvSpPr>
            <a:spLocks noGrp="1"/>
          </p:cNvSpPr>
          <p:nvPr>
            <p:ph type="sldNum" sz="quarter" idx="12"/>
          </p:nvPr>
        </p:nvSpPr>
        <p:spPr/>
        <p:txBody>
          <a:bodyPr/>
          <a:lstStyle/>
          <a:p>
            <a:fld id="{7858AF1D-E6D7-4B64-9545-F66A72DEE560}" type="slidenum">
              <a:rPr lang="tr-TR" smtClean="0"/>
              <a:pPr/>
              <a:t>‹#›</a:t>
            </a:fld>
            <a:endParaRPr lang="tr-TR"/>
          </a:p>
        </p:txBody>
      </p:sp>
    </p:spTree>
    <p:extLst>
      <p:ext uri="{BB962C8B-B14F-4D97-AF65-F5344CB8AC3E}">
        <p14:creationId xmlns:p14="http://schemas.microsoft.com/office/powerpoint/2010/main" val="477250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4DD14F10-D337-4F93-80A0-25311A5F2582}" type="datetime1">
              <a:rPr lang="tr-TR" smtClean="0"/>
              <a:pPr/>
              <a:t>7.02.2025</a:t>
            </a:fld>
            <a:endParaRPr lang="tr-TR"/>
          </a:p>
        </p:txBody>
      </p:sp>
      <p:sp>
        <p:nvSpPr>
          <p:cNvPr id="7" name="Slayt Numarası Yer Tutucusu 6"/>
          <p:cNvSpPr>
            <a:spLocks noGrp="1"/>
          </p:cNvSpPr>
          <p:nvPr>
            <p:ph type="sldNum" sz="quarter" idx="12"/>
          </p:nvPr>
        </p:nvSpPr>
        <p:spPr/>
        <p:txBody>
          <a:bodyPr/>
          <a:lstStyle/>
          <a:p>
            <a:fld id="{7858AF1D-E6D7-4B64-9545-F66A72DEE560}" type="slidenum">
              <a:rPr lang="tr-TR" smtClean="0"/>
              <a:pPr/>
              <a:t>‹#›</a:t>
            </a:fld>
            <a:endParaRPr lang="tr-TR"/>
          </a:p>
        </p:txBody>
      </p:sp>
    </p:spTree>
    <p:extLst>
      <p:ext uri="{BB962C8B-B14F-4D97-AF65-F5344CB8AC3E}">
        <p14:creationId xmlns:p14="http://schemas.microsoft.com/office/powerpoint/2010/main" val="751306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30825C8B-3283-4DBB-93D3-358C0CF70E55}" type="datetime1">
              <a:rPr lang="tr-TR" smtClean="0"/>
              <a:pPr/>
              <a:t>7.02.2025</a:t>
            </a:fld>
            <a:endParaRPr lang="tr-TR"/>
          </a:p>
        </p:txBody>
      </p:sp>
      <p:sp>
        <p:nvSpPr>
          <p:cNvPr id="6" name="Altbilgi Yer Tutucusu 5"/>
          <p:cNvSpPr>
            <a:spLocks noGrp="1"/>
          </p:cNvSpPr>
          <p:nvPr>
            <p:ph type="ftr" sz="quarter" idx="11"/>
          </p:nvPr>
        </p:nvSpPr>
        <p:spPr>
          <a:xfrm>
            <a:off x="4038600" y="6356350"/>
            <a:ext cx="4114800" cy="365125"/>
          </a:xfrm>
          <a:prstGeom prst="rect">
            <a:avLst/>
          </a:prstGeom>
        </p:spPr>
        <p:txBody>
          <a:bodyPr/>
          <a:lstStyle/>
          <a:p>
            <a:endParaRPr lang="tr-TR"/>
          </a:p>
        </p:txBody>
      </p:sp>
      <p:sp>
        <p:nvSpPr>
          <p:cNvPr id="7" name="Slayt Numarası Yer Tutucusu 6"/>
          <p:cNvSpPr>
            <a:spLocks noGrp="1"/>
          </p:cNvSpPr>
          <p:nvPr>
            <p:ph type="sldNum" sz="quarter" idx="12"/>
          </p:nvPr>
        </p:nvSpPr>
        <p:spPr/>
        <p:txBody>
          <a:bodyPr/>
          <a:lstStyle/>
          <a:p>
            <a:fld id="{7858AF1D-E6D7-4B64-9545-F66A72DEE560}" type="slidenum">
              <a:rPr lang="tr-TR" smtClean="0"/>
              <a:pPr/>
              <a:t>‹#›</a:t>
            </a:fld>
            <a:endParaRPr lang="tr-TR"/>
          </a:p>
        </p:txBody>
      </p:sp>
    </p:spTree>
    <p:extLst>
      <p:ext uri="{BB962C8B-B14F-4D97-AF65-F5344CB8AC3E}">
        <p14:creationId xmlns:p14="http://schemas.microsoft.com/office/powerpoint/2010/main" val="3313884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D16DE916-E104-8D88-D1DB-502067171A2A}"/>
              </a:ext>
            </a:extLst>
          </p:cNvPr>
          <p:cNvPicPr>
            <a:picLocks noChangeAspect="1"/>
          </p:cNvPicPr>
          <p:nvPr userDrawn="1"/>
        </p:nvPicPr>
        <p:blipFill>
          <a:blip r:embed="rId14"/>
          <a:stretch>
            <a:fillRect/>
          </a:stretch>
        </p:blipFill>
        <p:spPr>
          <a:xfrm>
            <a:off x="0" y="0"/>
            <a:ext cx="12192000" cy="6858000"/>
          </a:xfrm>
          <a:prstGeom prst="rect">
            <a:avLst/>
          </a:prstGeom>
        </p:spPr>
      </p:pic>
      <p:sp>
        <p:nvSpPr>
          <p:cNvPr id="2" name="Başlık Yer Tutucusu 1"/>
          <p:cNvSpPr>
            <a:spLocks noGrp="1"/>
          </p:cNvSpPr>
          <p:nvPr>
            <p:ph type="title"/>
          </p:nvPr>
        </p:nvSpPr>
        <p:spPr>
          <a:xfrm>
            <a:off x="838200" y="1408905"/>
            <a:ext cx="10515600" cy="546100"/>
          </a:xfrm>
          <a:prstGeom prst="rect">
            <a:avLst/>
          </a:prstGeom>
        </p:spPr>
        <p:txBody>
          <a:bodyPr vert="horz" lIns="91440" tIns="45720" rIns="91440" bIns="45720" rtlCol="0" anchor="ctr">
            <a:noAutofit/>
          </a:bodyPr>
          <a:lstStyle/>
          <a:p>
            <a:r>
              <a:rPr lang="tr-TR" dirty="0"/>
              <a:t>Başlık Stili: Yalınızca İlk Harf Büyük</a:t>
            </a:r>
          </a:p>
        </p:txBody>
      </p:sp>
      <p:sp>
        <p:nvSpPr>
          <p:cNvPr id="3" name="Metin Yer Tutucusu 2"/>
          <p:cNvSpPr>
            <a:spLocks noGrp="1"/>
          </p:cNvSpPr>
          <p:nvPr>
            <p:ph type="body" idx="1"/>
          </p:nvPr>
        </p:nvSpPr>
        <p:spPr>
          <a:xfrm>
            <a:off x="838200" y="2179319"/>
            <a:ext cx="10515600" cy="3997643"/>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21B3E-E9FE-4AA5-B184-F728A9E8DDB9}" type="datetime1">
              <a:rPr lang="tr-TR" smtClean="0"/>
              <a:pPr/>
              <a:t>7.02.2025</a:t>
            </a:fld>
            <a:endParaRPr lang="tr-TR"/>
          </a:p>
        </p:txBody>
      </p:sp>
      <p:sp>
        <p:nvSpPr>
          <p:cNvPr id="6" name="Slayt Numarası Yer Tutucusu 5"/>
          <p:cNvSpPr>
            <a:spLocks noGrp="1"/>
          </p:cNvSpPr>
          <p:nvPr>
            <p:ph type="sldNum" sz="quarter" idx="4"/>
          </p:nvPr>
        </p:nvSpPr>
        <p:spPr>
          <a:xfrm>
            <a:off x="5882640" y="6401276"/>
            <a:ext cx="579120" cy="320199"/>
          </a:xfrm>
          <a:prstGeom prst="rect">
            <a:avLst/>
          </a:prstGeom>
        </p:spPr>
        <p:txBody>
          <a:bodyPr vert="horz" lIns="91440" tIns="45720" rIns="91440" bIns="45720" rtlCol="0" anchor="ctr"/>
          <a:lstStyle>
            <a:lvl1pPr algn="r">
              <a:defRPr sz="1200">
                <a:solidFill>
                  <a:schemeClr val="tx1">
                    <a:tint val="75000"/>
                  </a:schemeClr>
                </a:solidFill>
              </a:defRPr>
            </a:lvl1pPr>
          </a:lstStyle>
          <a:p>
            <a:fld id="{7858AF1D-E6D7-4B64-9545-F66A72DEE560}" type="slidenum">
              <a:rPr lang="tr-TR" smtClean="0"/>
              <a:pPr/>
              <a:t>‹#›</a:t>
            </a:fld>
            <a:r>
              <a:rPr lang="tr-TR" dirty="0"/>
              <a:t>/30</a:t>
            </a:r>
          </a:p>
        </p:txBody>
      </p:sp>
    </p:spTree>
    <p:extLst>
      <p:ext uri="{BB962C8B-B14F-4D97-AF65-F5344CB8AC3E}">
        <p14:creationId xmlns:p14="http://schemas.microsoft.com/office/powerpoint/2010/main" val="736240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000" b="1" kern="1200" baseline="0">
          <a:solidFill>
            <a:schemeClr val="tx1"/>
          </a:solidFill>
          <a:latin typeface="Garamond" panose="02020404030301010803" pitchFamily="18" charset="0"/>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Ø"/>
        <a:defRPr sz="2800" kern="1200">
          <a:solidFill>
            <a:schemeClr val="tx1"/>
          </a:solidFill>
          <a:latin typeface="Garamond" panose="02020404030301010803" pitchFamily="18"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Ø"/>
        <a:defRPr sz="2800" kern="1200">
          <a:solidFill>
            <a:schemeClr val="tx1"/>
          </a:solidFill>
          <a:latin typeface="Garamond" panose="02020404030301010803" pitchFamily="18" charset="0"/>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Ø"/>
        <a:defRPr sz="2800" kern="1200">
          <a:solidFill>
            <a:schemeClr val="tx1"/>
          </a:solidFill>
          <a:latin typeface="Garamond" panose="02020404030301010803" pitchFamily="18" charset="0"/>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Ø"/>
        <a:defRPr sz="2800" kern="1200">
          <a:solidFill>
            <a:schemeClr val="tx1"/>
          </a:solidFill>
          <a:latin typeface="Garamond" panose="02020404030301010803" pitchFamily="18" charset="0"/>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Ø"/>
        <a:defRPr sz="2800" kern="1200">
          <a:solidFill>
            <a:schemeClr val="tx1"/>
          </a:solidFill>
          <a:latin typeface="Garamond" panose="020204040303010108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 Id="rId10" Type="http://schemas.openxmlformats.org/officeDocument/2006/relationships/image" Target="../media/image4.png"/><Relationship Id="rId9" Type="http://schemas.openxmlformats.org/officeDocument/2006/relationships/image" Target="../media/image10.svg"/><Relationship Id="rId14" Type="http://schemas.openxmlformats.org/officeDocument/2006/relationships/image" Target="../media/image12.sv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image" Target="../media/image7.png"/><Relationship Id="rId11" Type="http://schemas.openxmlformats.org/officeDocument/2006/relationships/image" Target="../media/image16.svg"/><Relationship Id="rId5" Type="http://schemas.openxmlformats.org/officeDocument/2006/relationships/image" Target="../media/image6.svg"/><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image" Target="../media/image14.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ctrTitle"/>
          </p:nvPr>
        </p:nvSpPr>
        <p:spPr>
          <a:xfrm>
            <a:off x="879293" y="5273116"/>
            <a:ext cx="10273985" cy="973033"/>
          </a:xfrm>
          <a:ln>
            <a:noFill/>
          </a:ln>
        </p:spPr>
        <p:txBody>
          <a:bodyPr>
            <a:noAutofit/>
          </a:bodyPr>
          <a:lstStyle/>
          <a:p>
            <a:r>
              <a:rPr lang="tr-TR" sz="3200" b="1" dirty="0">
                <a:solidFill>
                  <a:schemeClr val="accent5">
                    <a:lumMod val="50000"/>
                  </a:schemeClr>
                </a:solidFill>
              </a:rPr>
              <a:t/>
            </a:r>
            <a:br>
              <a:rPr lang="tr-TR" sz="3200" b="1" dirty="0">
                <a:solidFill>
                  <a:schemeClr val="accent5">
                    <a:lumMod val="50000"/>
                  </a:schemeClr>
                </a:solidFill>
              </a:rPr>
            </a:br>
            <a:r>
              <a:rPr lang="tr-TR" sz="3200" b="1" dirty="0">
                <a:solidFill>
                  <a:schemeClr val="accent5">
                    <a:lumMod val="50000"/>
                  </a:schemeClr>
                </a:solidFill>
              </a:rPr>
              <a:t/>
            </a:r>
            <a:br>
              <a:rPr lang="tr-TR" sz="3200" b="1" dirty="0">
                <a:solidFill>
                  <a:schemeClr val="accent5">
                    <a:lumMod val="50000"/>
                  </a:schemeClr>
                </a:solidFill>
              </a:rPr>
            </a:br>
            <a:r>
              <a:rPr lang="tr-TR" sz="3200" dirty="0">
                <a:solidFill>
                  <a:schemeClr val="accent5">
                    <a:lumMod val="50000"/>
                  </a:schemeClr>
                </a:solidFill>
              </a:rPr>
              <a:t/>
            </a:r>
            <a:br>
              <a:rPr lang="tr-TR" sz="3200" dirty="0">
                <a:solidFill>
                  <a:schemeClr val="accent5">
                    <a:lumMod val="50000"/>
                  </a:schemeClr>
                </a:solidFill>
              </a:rPr>
            </a:br>
            <a:r>
              <a:rPr lang="tr-TR" sz="3200" b="1" dirty="0">
                <a:solidFill>
                  <a:schemeClr val="accent5">
                    <a:lumMod val="50000"/>
                  </a:schemeClr>
                </a:solidFill>
              </a:rPr>
              <a:t/>
            </a:r>
            <a:br>
              <a:rPr lang="tr-TR" sz="3200" b="1" dirty="0">
                <a:solidFill>
                  <a:schemeClr val="accent5">
                    <a:lumMod val="50000"/>
                  </a:schemeClr>
                </a:solidFill>
              </a:rPr>
            </a:br>
            <a:r>
              <a:rPr lang="tr-TR" sz="3200" b="1" dirty="0">
                <a:solidFill>
                  <a:schemeClr val="accent5">
                    <a:lumMod val="50000"/>
                  </a:schemeClr>
                </a:solidFill>
              </a:rPr>
              <a:t/>
            </a:r>
            <a:br>
              <a:rPr lang="tr-TR" sz="3200" b="1" dirty="0">
                <a:solidFill>
                  <a:schemeClr val="accent5">
                    <a:lumMod val="50000"/>
                  </a:schemeClr>
                </a:solidFill>
              </a:rPr>
            </a:br>
            <a:r>
              <a:rPr lang="tr-TR" sz="2400" b="1" dirty="0">
                <a:solidFill>
                  <a:schemeClr val="accent5">
                    <a:lumMod val="50000"/>
                  </a:schemeClr>
                </a:solidFill>
              </a:rPr>
              <a:t>HAYVANCILIK GENEL MÜDÜRLÜĞÜ</a:t>
            </a:r>
            <a:r>
              <a:rPr lang="tr-TR" sz="2800" b="1" dirty="0">
                <a:solidFill>
                  <a:schemeClr val="accent5">
                    <a:lumMod val="50000"/>
                  </a:schemeClr>
                </a:solidFill>
              </a:rPr>
              <a:t/>
            </a:r>
            <a:br>
              <a:rPr lang="tr-TR" sz="2800" b="1" dirty="0">
                <a:solidFill>
                  <a:schemeClr val="accent5">
                    <a:lumMod val="50000"/>
                  </a:schemeClr>
                </a:solidFill>
              </a:rPr>
            </a:br>
            <a:r>
              <a:rPr lang="tr-TR" sz="2800" b="1" dirty="0">
                <a:solidFill>
                  <a:schemeClr val="accent5">
                    <a:lumMod val="50000"/>
                  </a:schemeClr>
                </a:solidFill>
              </a:rPr>
              <a:t># </a:t>
            </a:r>
            <a:r>
              <a:rPr lang="tr-TR" sz="2800" b="1" i="1" dirty="0" err="1">
                <a:solidFill>
                  <a:schemeClr val="accent5">
                    <a:lumMod val="50000"/>
                  </a:schemeClr>
                </a:solidFill>
              </a:rPr>
              <a:t>ÜretiminÜreticininYüzyılı</a:t>
            </a:r>
            <a:endParaRPr lang="tr-TR" sz="2800" b="1" i="1" dirty="0">
              <a:solidFill>
                <a:schemeClr val="accent5">
                  <a:lumMod val="50000"/>
                </a:schemeClr>
              </a:solidFill>
            </a:endParaRPr>
          </a:p>
        </p:txBody>
      </p:sp>
      <p:sp>
        <p:nvSpPr>
          <p:cNvPr id="2" name="Metin kutusu 1">
            <a:extLst>
              <a:ext uri="{FF2B5EF4-FFF2-40B4-BE49-F238E27FC236}">
                <a16:creationId xmlns:a16="http://schemas.microsoft.com/office/drawing/2014/main" id="{5AACE7EE-0E53-EB2F-A356-CD77618F8189}"/>
              </a:ext>
            </a:extLst>
          </p:cNvPr>
          <p:cNvSpPr txBox="1"/>
          <p:nvPr/>
        </p:nvSpPr>
        <p:spPr>
          <a:xfrm>
            <a:off x="2607734" y="4565133"/>
            <a:ext cx="8725958" cy="400110"/>
          </a:xfrm>
          <a:prstGeom prst="rect">
            <a:avLst/>
          </a:prstGeom>
          <a:noFill/>
        </p:spPr>
        <p:txBody>
          <a:bodyPr wrap="square">
            <a:spAutoFit/>
          </a:bodyPr>
          <a:lstStyle/>
          <a:p>
            <a:r>
              <a:rPr lang="tr-TR" sz="2000" b="1" dirty="0">
                <a:solidFill>
                  <a:schemeClr val="bg2">
                    <a:lumMod val="10000"/>
                  </a:schemeClr>
                </a:solidFill>
                <a:effectLst/>
                <a:latin typeface="Times New Roman" panose="02020603050405020304" pitchFamily="18" charset="0"/>
                <a:ea typeface="Times New Roman" panose="02020603050405020304" pitchFamily="18" charset="0"/>
              </a:rPr>
              <a:t>KIRSALDA BEREKET, HAYVANCILIĞA DESTEK PROJESİ</a:t>
            </a:r>
            <a:endParaRPr lang="tr-TR" sz="2000" dirty="0">
              <a:solidFill>
                <a:schemeClr val="bg2">
                  <a:lumMod val="10000"/>
                </a:schemeClr>
              </a:solidFill>
            </a:endParaRPr>
          </a:p>
        </p:txBody>
      </p:sp>
    </p:spTree>
    <p:extLst>
      <p:ext uri="{BB962C8B-B14F-4D97-AF65-F5344CB8AC3E}">
        <p14:creationId xmlns:p14="http://schemas.microsoft.com/office/powerpoint/2010/main" val="2068688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1920035F-A7E0-4B9F-5510-F99CE0C18A78}"/>
              </a:ext>
            </a:extLst>
          </p:cNvPr>
          <p:cNvSpPr txBox="1"/>
          <p:nvPr/>
        </p:nvSpPr>
        <p:spPr>
          <a:xfrm>
            <a:off x="2792268" y="946789"/>
            <a:ext cx="6648450" cy="369332"/>
          </a:xfrm>
          <a:prstGeom prst="rect">
            <a:avLst/>
          </a:prstGeom>
          <a:noFill/>
        </p:spPr>
        <p:txBody>
          <a:bodyPr wrap="square">
            <a:spAutoFit/>
          </a:bodyPr>
          <a:lstStyle/>
          <a:p>
            <a:r>
              <a:rPr lang="tr-TR" sz="1800" b="1" dirty="0">
                <a:solidFill>
                  <a:schemeClr val="bg1"/>
                </a:solidFill>
                <a:effectLst/>
                <a:latin typeface="Times New Roman" panose="02020603050405020304" pitchFamily="18" charset="0"/>
                <a:ea typeface="Times New Roman" panose="02020603050405020304" pitchFamily="18" charset="0"/>
              </a:rPr>
              <a:t>KIRSALDA BEREKET, HAYVANCILIĞA DESTEK PROJESİ</a:t>
            </a:r>
            <a:endParaRPr lang="tr-TR" dirty="0">
              <a:solidFill>
                <a:schemeClr val="bg1"/>
              </a:solidFill>
            </a:endParaRPr>
          </a:p>
        </p:txBody>
      </p:sp>
      <p:sp>
        <p:nvSpPr>
          <p:cNvPr id="5" name="Metin kutusu 4">
            <a:extLst>
              <a:ext uri="{FF2B5EF4-FFF2-40B4-BE49-F238E27FC236}">
                <a16:creationId xmlns:a16="http://schemas.microsoft.com/office/drawing/2014/main" id="{FA566575-D98B-A881-2BB7-93F54DBB06F2}"/>
              </a:ext>
            </a:extLst>
          </p:cNvPr>
          <p:cNvSpPr txBox="1"/>
          <p:nvPr/>
        </p:nvSpPr>
        <p:spPr>
          <a:xfrm>
            <a:off x="86206" y="1427913"/>
            <a:ext cx="11843279" cy="4351961"/>
          </a:xfrm>
          <a:prstGeom prst="rect">
            <a:avLst/>
          </a:prstGeom>
          <a:noFill/>
        </p:spPr>
        <p:txBody>
          <a:bodyPr wrap="square">
            <a:spAutoFit/>
          </a:bodyPr>
          <a:lstStyle/>
          <a:p>
            <a:r>
              <a:rPr lang="tr-TR" sz="1800" b="1" dirty="0">
                <a:effectLst/>
                <a:latin typeface="Trebuchet MS" panose="020B0603020202020204" pitchFamily="34" charset="0"/>
                <a:ea typeface="Times New Roman" panose="02020603050405020304" pitchFamily="18" charset="0"/>
                <a:cs typeface="Times New Roman" panose="02020603050405020304" pitchFamily="18" charset="0"/>
              </a:rPr>
              <a:t>PROJENİN </a:t>
            </a:r>
            <a:r>
              <a:rPr lang="tr-TR" sz="1800" b="1" dirty="0" smtClean="0">
                <a:effectLst/>
                <a:latin typeface="Trebuchet MS" panose="020B0603020202020204" pitchFamily="34" charset="0"/>
                <a:ea typeface="Times New Roman" panose="02020603050405020304" pitchFamily="18" charset="0"/>
                <a:cs typeface="Times New Roman" panose="02020603050405020304" pitchFamily="18" charset="0"/>
              </a:rPr>
              <a:t>AMACI:</a:t>
            </a:r>
          </a:p>
          <a:p>
            <a:endParaRPr lang="tr-TR" sz="1800" b="1" dirty="0" smtClean="0">
              <a:effectLst/>
              <a:latin typeface="Trebuchet MS" panose="020B0603020202020204" pitchFamily="34" charset="0"/>
              <a:ea typeface="Times New Roman" panose="02020603050405020304" pitchFamily="18" charset="0"/>
              <a:cs typeface="Times New Roman" panose="02020603050405020304" pitchFamily="18" charset="0"/>
            </a:endParaRPr>
          </a:p>
          <a:p>
            <a:pPr marL="895350" algn="just">
              <a:spcBef>
                <a:spcPts val="600"/>
              </a:spcBef>
              <a:spcAft>
                <a:spcPts val="6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Ü</a:t>
            </a:r>
            <a:r>
              <a:rPr lang="tr-TR"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lkemizde etçi ırk damızlık üretimi yapan işletme sayısını ve etçi anaç hayvan sayısını artırarak daha fazla etçi ırk besilik materyalinin ülkemiz kaynakları ile karşılanması , böylece kırmızı et arzında sürdürülebilirliği ve yeterliliği sağlamak amaçlanmaktadır.</a:t>
            </a:r>
          </a:p>
          <a:p>
            <a:pPr marL="1509713" algn="just">
              <a:spcBef>
                <a:spcPts val="600"/>
              </a:spcBef>
              <a:spcAft>
                <a:spcPts val="600"/>
              </a:spcAf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1509713" algn="just">
              <a:spcBef>
                <a:spcPts val="600"/>
              </a:spcBef>
              <a:spcAft>
                <a:spcPts val="600"/>
              </a:spcAft>
            </a:pPr>
            <a:endParaRPr lang="tr-TR" sz="1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1509713" algn="just">
              <a:spcBef>
                <a:spcPts val="600"/>
              </a:spcBef>
              <a:spcAft>
                <a:spcPts val="600"/>
              </a:spcAft>
            </a:pPr>
            <a:endParaRPr lang="tr-TR" sz="1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600"/>
              </a:spcAft>
            </a:pPr>
            <a:r>
              <a:rPr lang="tr-TR" b="1" dirty="0" smtClean="0">
                <a:latin typeface="Trebuchet MS" panose="020B0603020202020204" pitchFamily="34" charset="0"/>
                <a:cs typeface="Times New Roman" panose="02020603050405020304" pitchFamily="18" charset="0"/>
              </a:rPr>
              <a:t>PROJENİN </a:t>
            </a:r>
            <a:r>
              <a:rPr lang="tr-TR" b="1" dirty="0">
                <a:latin typeface="Trebuchet MS" panose="020B0603020202020204" pitchFamily="34" charset="0"/>
                <a:cs typeface="Times New Roman" panose="02020603050405020304" pitchFamily="18" charset="0"/>
              </a:rPr>
              <a:t>SÜRESİ:</a:t>
            </a:r>
          </a:p>
          <a:p>
            <a:pPr marL="895350" algn="just">
              <a:lnSpc>
                <a:spcPct val="120000"/>
              </a:lnSpc>
              <a:spcAft>
                <a:spcPts val="800"/>
              </a:spcAft>
            </a:pPr>
            <a:r>
              <a:rPr lang="tr-TR" sz="1800" dirty="0" smtClean="0">
                <a:effectLst/>
                <a:latin typeface="Times New Roman" panose="02020603050405020304" pitchFamily="18" charset="0"/>
                <a:ea typeface="Times New Roman" panose="02020603050405020304" pitchFamily="18" charset="0"/>
              </a:rPr>
              <a:t>Hayvancılık yol haritasında açıklanan 2024-2028 hedefleri ve eylemleri kapsamında proje devam edecek olup, </a:t>
            </a:r>
            <a:r>
              <a:rPr lang="tr-TR" dirty="0" smtClean="0">
                <a:latin typeface="Times New Roman" panose="02020603050405020304" pitchFamily="18" charset="0"/>
                <a:ea typeface="Times New Roman" panose="02020603050405020304" pitchFamily="18" charset="0"/>
              </a:rPr>
              <a:t>projeden yararlanacak olan hak sahiplerine h</a:t>
            </a:r>
            <a:r>
              <a:rPr lang="tr-TR" sz="1800" dirty="0" smtClean="0">
                <a:effectLst/>
                <a:latin typeface="Times New Roman" panose="02020603050405020304" pitchFamily="18" charset="0"/>
                <a:ea typeface="Times New Roman" panose="02020603050405020304" pitchFamily="18" charset="0"/>
              </a:rPr>
              <a:t>ayvan </a:t>
            </a:r>
            <a:r>
              <a:rPr lang="tr-TR" sz="1800" dirty="0">
                <a:effectLst/>
                <a:latin typeface="Times New Roman" panose="02020603050405020304" pitchFamily="18" charset="0"/>
                <a:ea typeface="Times New Roman" panose="02020603050405020304" pitchFamily="18" charset="0"/>
              </a:rPr>
              <a:t>tesliminden itibaren </a:t>
            </a:r>
            <a:r>
              <a:rPr lang="tr-TR" sz="1800" b="1" dirty="0" smtClean="0">
                <a:effectLst/>
                <a:latin typeface="Times New Roman" panose="02020603050405020304" pitchFamily="18" charset="0"/>
                <a:ea typeface="Times New Roman" panose="02020603050405020304" pitchFamily="18" charset="0"/>
              </a:rPr>
              <a:t>(12) </a:t>
            </a:r>
            <a:r>
              <a:rPr lang="tr-TR" sz="1800" b="1" dirty="0" err="1" smtClean="0">
                <a:effectLst/>
                <a:latin typeface="Times New Roman" panose="02020603050405020304" pitchFamily="18" charset="0"/>
                <a:ea typeface="Times New Roman" panose="02020603050405020304" pitchFamily="18" charset="0"/>
              </a:rPr>
              <a:t>oniki</a:t>
            </a:r>
            <a:r>
              <a:rPr lang="tr-TR" sz="1800" b="1" dirty="0" smtClean="0">
                <a:effectLst/>
                <a:latin typeface="Times New Roman" panose="02020603050405020304" pitchFamily="18" charset="0"/>
                <a:ea typeface="Times New Roman" panose="02020603050405020304" pitchFamily="18" charset="0"/>
              </a:rPr>
              <a:t> ay boyunca bakım besleme bedeli TİGEM tarafından ödenecektir. </a:t>
            </a:r>
            <a:endParaRPr lang="tr-TR" dirty="0"/>
          </a:p>
        </p:txBody>
      </p:sp>
      <p:pic>
        <p:nvPicPr>
          <p:cNvPr id="21" name="Grafik 20" descr="Saat düz dolguyla">
            <a:extLst>
              <a:ext uri="{FF2B5EF4-FFF2-40B4-BE49-F238E27FC236}">
                <a16:creationId xmlns:a16="http://schemas.microsoft.com/office/drawing/2014/main" id="{BE158E0A-0A2E-54C7-C90A-626D5D3469A8}"/>
              </a:ext>
            </a:extLst>
          </p:cNvPr>
          <p:cNvPicPr>
            <a:picLocks noChangeAspect="1"/>
          </p:cNvPicPr>
          <p:nvPr/>
        </p:nvPicPr>
        <p:blipFill>
          <a:blip r:embed="rId2">
            <a:extLst>
              <a:ext uri="{96DAC541-7B7A-43D3-8B79-37D633B846F1}">
                <asvg:svgBlip xmlns:asvg="http://schemas.microsoft.com/office/drawing/2016/SVG/main" xmlns="" r:embed="rId9"/>
              </a:ext>
            </a:extLst>
          </a:blip>
          <a:stretch>
            <a:fillRect/>
          </a:stretch>
        </p:blipFill>
        <p:spPr>
          <a:xfrm>
            <a:off x="67944" y="4649769"/>
            <a:ext cx="921266" cy="921266"/>
          </a:xfrm>
          <a:prstGeom prst="rect">
            <a:avLst/>
          </a:prstGeom>
        </p:spPr>
      </p:pic>
      <p:pic>
        <p:nvPicPr>
          <p:cNvPr id="23" name="Grafik 22" descr="İnek düz dolguyla">
            <a:extLst>
              <a:ext uri="{FF2B5EF4-FFF2-40B4-BE49-F238E27FC236}">
                <a16:creationId xmlns:a16="http://schemas.microsoft.com/office/drawing/2014/main" id="{590689E6-B210-045F-6FA5-D76D2CFFF731}"/>
              </a:ext>
            </a:extLst>
          </p:cNvPr>
          <p:cNvPicPr>
            <a:picLocks noChangeAspect="1"/>
          </p:cNvPicPr>
          <p:nvPr/>
        </p:nvPicPr>
        <p:blipFill>
          <a:blip r:embed="rId10">
            <a:extLst>
              <a:ext uri="{96DAC541-7B7A-43D3-8B79-37D633B846F1}">
                <asvg:svgBlip xmlns:asvg="http://schemas.microsoft.com/office/drawing/2016/SVG/main" xmlns="" r:embed="rId14"/>
              </a:ext>
            </a:extLst>
          </a:blip>
          <a:stretch>
            <a:fillRect/>
          </a:stretch>
        </p:blipFill>
        <p:spPr>
          <a:xfrm>
            <a:off x="218874" y="2141492"/>
            <a:ext cx="619407" cy="619407"/>
          </a:xfrm>
          <a:prstGeom prst="rect">
            <a:avLst/>
          </a:prstGeom>
        </p:spPr>
      </p:pic>
    </p:spTree>
    <p:extLst>
      <p:ext uri="{BB962C8B-B14F-4D97-AF65-F5344CB8AC3E}">
        <p14:creationId xmlns:p14="http://schemas.microsoft.com/office/powerpoint/2010/main" val="353250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F6AC720-26D6-82DD-3AEF-4A0DCE8EA2AD}"/>
              </a:ext>
            </a:extLst>
          </p:cNvPr>
          <p:cNvSpPr txBox="1"/>
          <p:nvPr/>
        </p:nvSpPr>
        <p:spPr>
          <a:xfrm>
            <a:off x="438150" y="1251466"/>
            <a:ext cx="11753850" cy="5371727"/>
          </a:xfrm>
          <a:prstGeom prst="rect">
            <a:avLst/>
          </a:prstGeom>
          <a:noFill/>
        </p:spPr>
        <p:txBody>
          <a:bodyPr wrap="square">
            <a:spAutoFit/>
          </a:bodyPr>
          <a:lstStyle/>
          <a:p>
            <a:pPr lvl="0">
              <a:lnSpc>
                <a:spcPct val="120000"/>
              </a:lnSpc>
              <a:buClr>
                <a:srgbClr val="595959"/>
              </a:buClr>
            </a:pPr>
            <a:r>
              <a:rPr lang="tr-TR" b="1"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PROJENİN HEDEFLERİ:</a:t>
            </a:r>
          </a:p>
          <a:p>
            <a:pPr marL="541338" lvl="0" algn="just">
              <a:lnSpc>
                <a:spcPct val="120000"/>
              </a:lnSpc>
              <a:spcBef>
                <a:spcPts val="600"/>
              </a:spcBef>
              <a:spcAft>
                <a:spcPts val="600"/>
              </a:spcAft>
              <a:buClr>
                <a:srgbClr val="595959"/>
              </a:buClr>
            </a:pPr>
            <a:r>
              <a:rPr lang="tr-TR"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Ülkemizdeki </a:t>
            </a:r>
            <a:r>
              <a:rPr lang="tr-TR"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e</a:t>
            </a:r>
            <a:r>
              <a:rPr lang="tr-TR"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tçi </a:t>
            </a:r>
            <a:r>
              <a:rPr lang="tr-TR" dirty="0" smtClean="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ı</a:t>
            </a:r>
            <a:r>
              <a:rPr lang="tr-TR"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rk </a:t>
            </a:r>
            <a:r>
              <a:rPr lang="tr-TR"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d</a:t>
            </a:r>
            <a:r>
              <a:rPr lang="tr-TR"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amızlık </a:t>
            </a:r>
            <a:r>
              <a:rPr lang="tr-TR"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s</a:t>
            </a:r>
            <a:r>
              <a:rPr lang="tr-TR"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ığır </a:t>
            </a:r>
            <a:r>
              <a:rPr lang="tr-TR"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sayısı </a:t>
            </a:r>
            <a:r>
              <a:rPr lang="tr-TR"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artırılması,</a:t>
            </a:r>
            <a:endParaRPr lang="tr-TR"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541338" lvl="0" algn="just">
              <a:lnSpc>
                <a:spcPct val="120000"/>
              </a:lnSpc>
              <a:spcBef>
                <a:spcPts val="600"/>
              </a:spcBef>
              <a:spcAft>
                <a:spcPts val="600"/>
              </a:spcAft>
              <a:buClr>
                <a:srgbClr val="595959"/>
              </a:buClr>
            </a:pPr>
            <a:r>
              <a:rPr lang="tr-TR"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Besilik </a:t>
            </a:r>
            <a:r>
              <a:rPr lang="tr-TR"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hayvan ihtiyacımızın </a:t>
            </a:r>
            <a:r>
              <a:rPr lang="tr-TR"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yurtiçinden sağlanarak ithalatın azalması,</a:t>
            </a:r>
          </a:p>
          <a:p>
            <a:pPr marL="541338" lvl="0" algn="just">
              <a:lnSpc>
                <a:spcPct val="120000"/>
              </a:lnSpc>
              <a:spcBef>
                <a:spcPts val="600"/>
              </a:spcBef>
              <a:spcAft>
                <a:spcPts val="600"/>
              </a:spcAft>
              <a:buClr>
                <a:srgbClr val="595959"/>
              </a:buClr>
            </a:pPr>
            <a:r>
              <a:rPr lang="tr-TR"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Başta genç ve kadınlar olmak üzere yetiştiricilerin hayvancılık sektöründe </a:t>
            </a:r>
            <a:r>
              <a:rPr lang="tr-TR"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kalmalarının sağlanması,</a:t>
            </a:r>
            <a:endParaRPr lang="tr-TR"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541338" lvl="0" algn="just">
              <a:lnSpc>
                <a:spcPct val="120000"/>
              </a:lnSpc>
              <a:spcBef>
                <a:spcPts val="600"/>
              </a:spcBef>
              <a:spcAft>
                <a:spcPts val="600"/>
              </a:spcAft>
              <a:buClr>
                <a:srgbClr val="595959"/>
              </a:buClr>
            </a:pPr>
            <a:r>
              <a:rPr lang="tr-TR"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Profesyonel meslek gruplarının </a:t>
            </a:r>
            <a:r>
              <a:rPr lang="tr-TR"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kendi işlerini kurmaları ve doğrudan </a:t>
            </a:r>
            <a:r>
              <a:rPr lang="tr-TR"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hayvansal üretimin içinde yer almalarını sağlamak,</a:t>
            </a:r>
          </a:p>
          <a:p>
            <a:pPr marL="541338" algn="just">
              <a:spcBef>
                <a:spcPts val="600"/>
              </a:spcBef>
              <a:spcAft>
                <a:spcPts val="6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Deprem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Bölgesi veya </a:t>
            </a:r>
            <a:r>
              <a:rPr lang="tr-TR" dirty="0">
                <a:latin typeface="Times New Roman" panose="02020603050405020304" pitchFamily="18" charset="0"/>
                <a:ea typeface="Times New Roman" panose="02020603050405020304" pitchFamily="18" charset="0"/>
                <a:cs typeface="Times New Roman" panose="02020603050405020304" pitchFamily="18" charset="0"/>
              </a:rPr>
              <a:t>Üretim Planlaması kapsamında belirlenen </a:t>
            </a:r>
            <a:r>
              <a:rPr lang="tr-TR"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Besi </a:t>
            </a:r>
            <a:r>
              <a:rPr lang="tr-TR"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B</a:t>
            </a:r>
            <a:r>
              <a:rPr lang="tr-TR"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ölgesi </a:t>
            </a:r>
            <a:r>
              <a:rPr lang="tr-TR"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olarak planlanan illerimizde besi hayvanları ile meralardan daha fazla faydalanılması</a:t>
            </a:r>
            <a:r>
              <a:rPr lang="tr-TR"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projenin hedeflerindendir.</a:t>
            </a:r>
          </a:p>
          <a:p>
            <a:pPr algn="just">
              <a:spcBef>
                <a:spcPts val="600"/>
              </a:spcBef>
              <a:spcAft>
                <a:spcPts val="600"/>
              </a:spcAft>
            </a:pPr>
            <a:r>
              <a:rPr lang="tr-TR" b="1" dirty="0">
                <a:solidFill>
                  <a:schemeClr val="tx1">
                    <a:lumMod val="95000"/>
                    <a:lumOff val="5000"/>
                  </a:schemeClr>
                </a:solidFill>
                <a:latin typeface="Times New Roman" panose="02020603050405020304" pitchFamily="18" charset="0"/>
                <a:cs typeface="Times New Roman" panose="02020603050405020304" pitchFamily="18" charset="0"/>
              </a:rPr>
              <a:t>PROJE KAPSAMINDA </a:t>
            </a:r>
            <a:r>
              <a:rPr lang="tr-TR" b="1" dirty="0" smtClean="0">
                <a:solidFill>
                  <a:schemeClr val="tx1">
                    <a:lumMod val="95000"/>
                    <a:lumOff val="5000"/>
                  </a:schemeClr>
                </a:solidFill>
                <a:latin typeface="Times New Roman" panose="02020603050405020304" pitchFamily="18" charset="0"/>
                <a:cs typeface="Times New Roman" panose="02020603050405020304" pitchFamily="18" charset="0"/>
              </a:rPr>
              <a:t>YAPILACAKLAR</a:t>
            </a:r>
          </a:p>
          <a:p>
            <a:pPr algn="just">
              <a:spcBef>
                <a:spcPts val="600"/>
              </a:spcBef>
              <a:spcAft>
                <a:spcPts val="600"/>
              </a:spcAft>
            </a:pPr>
            <a:r>
              <a:rPr lang="tr-TR" b="1" dirty="0" smtClean="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1800"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Projenin Hazırlanması ve Açıklanması</a:t>
            </a:r>
            <a:endParaRPr lang="tr-TR" sz="18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541338" lvl="0">
              <a:lnSpc>
                <a:spcPct val="120000"/>
              </a:lnSpc>
            </a:pPr>
            <a:r>
              <a:rPr lang="tr-TR" sz="1800"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Makam </a:t>
            </a:r>
            <a:r>
              <a:rPr lang="tr-TR" sz="1800" dirty="0" err="1"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OLUR’u</a:t>
            </a:r>
            <a:r>
              <a:rPr lang="tr-TR" sz="1800"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alınması</a:t>
            </a:r>
            <a:endParaRPr lang="tr-TR" sz="18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541338" lvl="0">
              <a:lnSpc>
                <a:spcPct val="120000"/>
              </a:lnSpc>
            </a:pPr>
            <a:r>
              <a:rPr lang="tr-TR" sz="1800"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Başvuru Şartlarının Belirlenmesi</a:t>
            </a:r>
            <a:endParaRPr lang="tr-TR" sz="18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541338" lvl="0">
              <a:lnSpc>
                <a:spcPct val="120000"/>
              </a:lnSpc>
            </a:pPr>
            <a:r>
              <a:rPr lang="tr-TR" dirty="0" smtClean="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Hak Sahiplerinin Belirlenerek Hayvanların Teslim Edilmesi</a:t>
            </a:r>
          </a:p>
          <a:p>
            <a:pPr marL="541338" lvl="0">
              <a:lnSpc>
                <a:spcPct val="120000"/>
              </a:lnSpc>
            </a:pPr>
            <a:r>
              <a:rPr lang="tr-TR" sz="1800"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Proje İzleme Ve Üretim Desteğinin Sağlanması</a:t>
            </a:r>
            <a:endParaRPr lang="tr-TR" sz="18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Metin kutusu 3">
            <a:extLst>
              <a:ext uri="{FF2B5EF4-FFF2-40B4-BE49-F238E27FC236}">
                <a16:creationId xmlns:a16="http://schemas.microsoft.com/office/drawing/2014/main" id="{C470C420-0E72-7EAB-3615-B9DAA250DBF5}"/>
              </a:ext>
            </a:extLst>
          </p:cNvPr>
          <p:cNvSpPr txBox="1"/>
          <p:nvPr/>
        </p:nvSpPr>
        <p:spPr>
          <a:xfrm>
            <a:off x="2838450" y="882134"/>
            <a:ext cx="6648450" cy="369332"/>
          </a:xfrm>
          <a:prstGeom prst="rect">
            <a:avLst/>
          </a:prstGeom>
          <a:noFill/>
        </p:spPr>
        <p:txBody>
          <a:bodyPr wrap="square">
            <a:spAutoFit/>
          </a:bodyPr>
          <a:lstStyle/>
          <a:p>
            <a:r>
              <a:rPr lang="tr-TR" sz="1800" b="1" dirty="0">
                <a:solidFill>
                  <a:schemeClr val="bg1"/>
                </a:solidFill>
                <a:effectLst/>
                <a:latin typeface="Times New Roman" panose="02020603050405020304" pitchFamily="18" charset="0"/>
                <a:ea typeface="Times New Roman" panose="02020603050405020304" pitchFamily="18" charset="0"/>
              </a:rPr>
              <a:t>KIRSALDA BEREKET, HAYVANCILIĞA DESTEK PROJESİ</a:t>
            </a:r>
            <a:endParaRPr lang="tr-TR" dirty="0">
              <a:solidFill>
                <a:schemeClr val="bg1"/>
              </a:solidFill>
            </a:endParaRPr>
          </a:p>
        </p:txBody>
      </p:sp>
      <p:pic>
        <p:nvPicPr>
          <p:cNvPr id="6" name="Grafik 5" descr="Rozet 1 düz dolguyla">
            <a:extLst>
              <a:ext uri="{FF2B5EF4-FFF2-40B4-BE49-F238E27FC236}">
                <a16:creationId xmlns:a16="http://schemas.microsoft.com/office/drawing/2014/main" id="{FDE3462F-DD55-94BF-854A-928EAF40414F}"/>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577757" y="1724997"/>
            <a:ext cx="398795" cy="398795"/>
          </a:xfrm>
          <a:prstGeom prst="rect">
            <a:avLst/>
          </a:prstGeom>
        </p:spPr>
      </p:pic>
      <p:pic>
        <p:nvPicPr>
          <p:cNvPr id="7" name="Grafik 6" descr="Rozet düz dolguyla">
            <a:extLst>
              <a:ext uri="{FF2B5EF4-FFF2-40B4-BE49-F238E27FC236}">
                <a16:creationId xmlns:a16="http://schemas.microsoft.com/office/drawing/2014/main" id="{7F41D31E-4286-517B-6A1D-37A56C76B484}"/>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582954" y="2233818"/>
            <a:ext cx="428378" cy="428378"/>
          </a:xfrm>
          <a:prstGeom prst="rect">
            <a:avLst/>
          </a:prstGeom>
        </p:spPr>
      </p:pic>
      <p:pic>
        <p:nvPicPr>
          <p:cNvPr id="8" name="Grafik 7" descr="Rozet 3 düz dolguyla">
            <a:extLst>
              <a:ext uri="{FF2B5EF4-FFF2-40B4-BE49-F238E27FC236}">
                <a16:creationId xmlns:a16="http://schemas.microsoft.com/office/drawing/2014/main" id="{28A9C6F6-2194-822E-6E45-A94FD50F867D}"/>
              </a:ext>
            </a:extLst>
          </p:cNvPr>
          <p:cNvPicPr>
            <a:picLocks noChangeAspect="1"/>
          </p:cNvPicPr>
          <p:nvPr/>
        </p:nvPicPr>
        <p:blipFill>
          <a:blip r:embed="rId6">
            <a:extLst>
              <a:ext uri="{96DAC541-7B7A-43D3-8B79-37D633B846F1}">
                <asvg:svgBlip xmlns:asvg="http://schemas.microsoft.com/office/drawing/2016/SVG/main" xmlns="" r:embed="rId7"/>
              </a:ext>
            </a:extLst>
          </a:blip>
          <a:stretch>
            <a:fillRect/>
          </a:stretch>
        </p:blipFill>
        <p:spPr>
          <a:xfrm>
            <a:off x="578714" y="2739246"/>
            <a:ext cx="438661" cy="438661"/>
          </a:xfrm>
          <a:prstGeom prst="rect">
            <a:avLst/>
          </a:prstGeom>
        </p:spPr>
      </p:pic>
      <p:pic>
        <p:nvPicPr>
          <p:cNvPr id="11" name="Grafik 10" descr="Rozet 4 düz dolguyla">
            <a:extLst>
              <a:ext uri="{FF2B5EF4-FFF2-40B4-BE49-F238E27FC236}">
                <a16:creationId xmlns:a16="http://schemas.microsoft.com/office/drawing/2014/main" id="{09033581-5CB8-F4A9-41E1-9E7D7628D0EB}"/>
              </a:ext>
            </a:extLst>
          </p:cNvPr>
          <p:cNvPicPr>
            <a:picLocks noChangeAspect="1"/>
          </p:cNvPicPr>
          <p:nvPr/>
        </p:nvPicPr>
        <p:blipFill>
          <a:blip r:embed="rId8">
            <a:extLst>
              <a:ext uri="{96DAC541-7B7A-43D3-8B79-37D633B846F1}">
                <asvg:svgBlip xmlns:asvg="http://schemas.microsoft.com/office/drawing/2016/SVG/main" xmlns="" r:embed="rId9"/>
              </a:ext>
            </a:extLst>
          </a:blip>
          <a:stretch>
            <a:fillRect/>
          </a:stretch>
        </p:blipFill>
        <p:spPr>
          <a:xfrm>
            <a:off x="636330" y="5705201"/>
            <a:ext cx="414867" cy="414867"/>
          </a:xfrm>
          <a:prstGeom prst="rect">
            <a:avLst/>
          </a:prstGeom>
        </p:spPr>
      </p:pic>
      <p:pic>
        <p:nvPicPr>
          <p:cNvPr id="13" name="Grafik 12" descr="Rozet 5 düz dolguyla">
            <a:extLst>
              <a:ext uri="{FF2B5EF4-FFF2-40B4-BE49-F238E27FC236}">
                <a16:creationId xmlns:a16="http://schemas.microsoft.com/office/drawing/2014/main" id="{4EAB39AB-4FDA-BE0E-44D7-3E5692F37E6A}"/>
              </a:ext>
            </a:extLst>
          </p:cNvPr>
          <p:cNvPicPr>
            <a:picLocks noChangeAspect="1"/>
          </p:cNvPicPr>
          <p:nvPr/>
        </p:nvPicPr>
        <p:blipFill>
          <a:blip r:embed="rId10">
            <a:extLst>
              <a:ext uri="{96DAC541-7B7A-43D3-8B79-37D633B846F1}">
                <asvg:svgBlip xmlns:asvg="http://schemas.microsoft.com/office/drawing/2016/SVG/main" xmlns="" r:embed="rId11"/>
              </a:ext>
            </a:extLst>
          </a:blip>
          <a:stretch>
            <a:fillRect/>
          </a:stretch>
        </p:blipFill>
        <p:spPr>
          <a:xfrm>
            <a:off x="626048" y="6049166"/>
            <a:ext cx="414867" cy="414867"/>
          </a:xfrm>
          <a:prstGeom prst="rect">
            <a:avLst/>
          </a:prstGeom>
        </p:spPr>
      </p:pic>
      <p:pic>
        <p:nvPicPr>
          <p:cNvPr id="18" name="Grafik 17" descr="Rozet 1 düz dolguyla">
            <a:extLst>
              <a:ext uri="{FF2B5EF4-FFF2-40B4-BE49-F238E27FC236}">
                <a16:creationId xmlns:a16="http://schemas.microsoft.com/office/drawing/2014/main" id="{1E868F6A-9B98-7289-8CD2-20CA4E09988F}"/>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612538" y="4640136"/>
            <a:ext cx="398794" cy="398794"/>
          </a:xfrm>
          <a:prstGeom prst="rect">
            <a:avLst/>
          </a:prstGeom>
        </p:spPr>
      </p:pic>
      <p:pic>
        <p:nvPicPr>
          <p:cNvPr id="19" name="Grafik 18" descr="Rozet düz dolguyla">
            <a:extLst>
              <a:ext uri="{FF2B5EF4-FFF2-40B4-BE49-F238E27FC236}">
                <a16:creationId xmlns:a16="http://schemas.microsoft.com/office/drawing/2014/main" id="{59D3967C-2084-F5AE-A7AF-1DDA916B7ABD}"/>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612538" y="4979885"/>
            <a:ext cx="428377" cy="428377"/>
          </a:xfrm>
          <a:prstGeom prst="rect">
            <a:avLst/>
          </a:prstGeom>
        </p:spPr>
      </p:pic>
      <p:pic>
        <p:nvPicPr>
          <p:cNvPr id="20" name="Grafik 19" descr="Rozet 3 düz dolguyla">
            <a:extLst>
              <a:ext uri="{FF2B5EF4-FFF2-40B4-BE49-F238E27FC236}">
                <a16:creationId xmlns:a16="http://schemas.microsoft.com/office/drawing/2014/main" id="{6E0268D2-6C50-95EB-8529-418263586A7B}"/>
              </a:ext>
            </a:extLst>
          </p:cNvPr>
          <p:cNvPicPr>
            <a:picLocks noChangeAspect="1"/>
          </p:cNvPicPr>
          <p:nvPr/>
        </p:nvPicPr>
        <p:blipFill>
          <a:blip r:embed="rId6">
            <a:extLst>
              <a:ext uri="{96DAC541-7B7A-43D3-8B79-37D633B846F1}">
                <asvg:svgBlip xmlns:asvg="http://schemas.microsoft.com/office/drawing/2016/SVG/main" xmlns="" r:embed="rId7"/>
              </a:ext>
            </a:extLst>
          </a:blip>
          <a:stretch>
            <a:fillRect/>
          </a:stretch>
        </p:blipFill>
        <p:spPr>
          <a:xfrm>
            <a:off x="627002" y="5357067"/>
            <a:ext cx="398794" cy="398794"/>
          </a:xfrm>
          <a:prstGeom prst="rect">
            <a:avLst/>
          </a:prstGeom>
        </p:spPr>
      </p:pic>
      <p:pic>
        <p:nvPicPr>
          <p:cNvPr id="21" name="Grafik 20" descr="Rozet 4 düz dolguyla">
            <a:extLst>
              <a:ext uri="{FF2B5EF4-FFF2-40B4-BE49-F238E27FC236}">
                <a16:creationId xmlns:a16="http://schemas.microsoft.com/office/drawing/2014/main" id="{C1DC391D-CCF5-DD28-714A-FEAD7E92C597}"/>
              </a:ext>
            </a:extLst>
          </p:cNvPr>
          <p:cNvPicPr>
            <a:picLocks noChangeAspect="1"/>
          </p:cNvPicPr>
          <p:nvPr/>
        </p:nvPicPr>
        <p:blipFill>
          <a:blip r:embed="rId8">
            <a:extLst>
              <a:ext uri="{96DAC541-7B7A-43D3-8B79-37D633B846F1}">
                <asvg:svgBlip xmlns:asvg="http://schemas.microsoft.com/office/drawing/2016/SVG/main" xmlns="" r:embed="rId9"/>
              </a:ext>
            </a:extLst>
          </a:blip>
          <a:stretch>
            <a:fillRect/>
          </a:stretch>
        </p:blipFill>
        <p:spPr>
          <a:xfrm>
            <a:off x="572886" y="3167779"/>
            <a:ext cx="468029" cy="468029"/>
          </a:xfrm>
          <a:prstGeom prst="rect">
            <a:avLst/>
          </a:prstGeom>
        </p:spPr>
      </p:pic>
      <p:pic>
        <p:nvPicPr>
          <p:cNvPr id="22" name="Grafik 21" descr="Rozet 5 düz dolguyla">
            <a:extLst>
              <a:ext uri="{FF2B5EF4-FFF2-40B4-BE49-F238E27FC236}">
                <a16:creationId xmlns:a16="http://schemas.microsoft.com/office/drawing/2014/main" id="{8DD80A6A-7DFB-6A97-CE76-2EAE214A86B8}"/>
              </a:ext>
            </a:extLst>
          </p:cNvPr>
          <p:cNvPicPr>
            <a:picLocks noChangeAspect="1"/>
          </p:cNvPicPr>
          <p:nvPr/>
        </p:nvPicPr>
        <p:blipFill>
          <a:blip r:embed="rId10">
            <a:extLst>
              <a:ext uri="{96DAC541-7B7A-43D3-8B79-37D633B846F1}">
                <asvg:svgBlip xmlns:asvg="http://schemas.microsoft.com/office/drawing/2016/SVG/main" xmlns="" r:embed="rId11"/>
              </a:ext>
            </a:extLst>
          </a:blip>
          <a:stretch>
            <a:fillRect/>
          </a:stretch>
        </p:blipFill>
        <p:spPr>
          <a:xfrm>
            <a:off x="583167" y="3658564"/>
            <a:ext cx="468030" cy="468030"/>
          </a:xfrm>
          <a:prstGeom prst="rect">
            <a:avLst/>
          </a:prstGeom>
        </p:spPr>
      </p:pic>
    </p:spTree>
    <p:extLst>
      <p:ext uri="{BB962C8B-B14F-4D97-AF65-F5344CB8AC3E}">
        <p14:creationId xmlns:p14="http://schemas.microsoft.com/office/powerpoint/2010/main" val="1345419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0FA0D41F-6E3D-B84D-E4C9-91A13703F2CF}"/>
              </a:ext>
            </a:extLst>
          </p:cNvPr>
          <p:cNvSpPr txBox="1"/>
          <p:nvPr/>
        </p:nvSpPr>
        <p:spPr>
          <a:xfrm>
            <a:off x="285750" y="1345901"/>
            <a:ext cx="11753850" cy="4341188"/>
          </a:xfrm>
          <a:prstGeom prst="rect">
            <a:avLst/>
          </a:prstGeom>
          <a:noFill/>
        </p:spPr>
        <p:txBody>
          <a:bodyPr wrap="square">
            <a:spAutoFit/>
          </a:bodyPr>
          <a:lstStyle/>
          <a:p>
            <a:pPr algn="just">
              <a:lnSpc>
                <a:spcPct val="120000"/>
              </a:lnSpc>
              <a:spcBef>
                <a:spcPts val="300"/>
              </a:spcBef>
              <a:spcAft>
                <a:spcPts val="300"/>
              </a:spcAft>
            </a:pPr>
            <a:r>
              <a:rPr lang="tr-TR" b="1" dirty="0" smtClean="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PROJEYE BAŞVURU ŞARTLARI:</a:t>
            </a:r>
          </a:p>
          <a:p>
            <a:pPr marL="285750" lvl="0" indent="-285750">
              <a:buFont typeface="Wingdings" panose="05000000000000000000" pitchFamily="2" charset="2"/>
              <a:buChar char="Ø"/>
            </a:pPr>
            <a:r>
              <a:rPr lang="tr-TR" dirty="0"/>
              <a:t>Türkiye Cumhuriyeti vatandaşı gerçek kişiler</a:t>
            </a:r>
            <a:r>
              <a:rPr lang="tr-TR" dirty="0" smtClean="0"/>
              <a:t>,</a:t>
            </a:r>
          </a:p>
          <a:p>
            <a:pPr lvl="0"/>
            <a:endParaRPr lang="tr-TR" dirty="0"/>
          </a:p>
          <a:p>
            <a:pPr marL="285750" lvl="0" indent="-285750">
              <a:buFont typeface="Wingdings" panose="05000000000000000000" pitchFamily="2" charset="2"/>
              <a:buChar char="Ø"/>
            </a:pPr>
            <a:r>
              <a:rPr lang="tr-TR" dirty="0"/>
              <a:t>TÜRKVET kayıt sistemine kayıtlı en fazla 200 büyükbaş</a:t>
            </a:r>
            <a:r>
              <a:rPr lang="tr-TR" b="1" dirty="0"/>
              <a:t> </a:t>
            </a:r>
            <a:r>
              <a:rPr lang="tr-TR" dirty="0"/>
              <a:t>kapasiteye sahip (Yeni işletme açarak projeye başvuran </a:t>
            </a:r>
            <a:endParaRPr lang="tr-TR" dirty="0" smtClean="0"/>
          </a:p>
          <a:p>
            <a:pPr lvl="0"/>
            <a:r>
              <a:rPr lang="tr-TR" dirty="0" smtClean="0"/>
              <a:t>üreticilerden </a:t>
            </a:r>
            <a:r>
              <a:rPr lang="tr-TR" dirty="0"/>
              <a:t>de bu şart aranır)  işletme sahipleri başvuru yapabileceklerdir.</a:t>
            </a:r>
          </a:p>
          <a:p>
            <a:pPr marL="285750" lvl="0" indent="-285750">
              <a:buFont typeface="Wingdings" panose="05000000000000000000" pitchFamily="2" charset="2"/>
              <a:buChar char="Ø"/>
            </a:pPr>
            <a:r>
              <a:rPr lang="tr-TR" dirty="0"/>
              <a:t>Her üretici yalnızca 1 (bir) işletmesi için başvuru yapabilecektir. </a:t>
            </a:r>
            <a:endParaRPr lang="tr-TR" dirty="0" smtClean="0"/>
          </a:p>
          <a:p>
            <a:pPr lvl="0"/>
            <a:endParaRPr lang="tr-TR" dirty="0"/>
          </a:p>
          <a:p>
            <a:pPr marL="285750" lvl="0" indent="-285750">
              <a:buFont typeface="Wingdings" panose="05000000000000000000" pitchFamily="2" charset="2"/>
              <a:buChar char="Ø"/>
            </a:pPr>
            <a:r>
              <a:rPr lang="tr-TR" dirty="0"/>
              <a:t>Başvuru sahibi başvuru yaptığı işletmenin bulunduğu il/ilçe de ikamet etmek zorundadır</a:t>
            </a:r>
            <a:r>
              <a:rPr lang="tr-TR" dirty="0" smtClean="0"/>
              <a:t>.</a:t>
            </a:r>
          </a:p>
          <a:p>
            <a:pPr lvl="0"/>
            <a:endParaRPr lang="tr-TR" dirty="0"/>
          </a:p>
          <a:p>
            <a:pPr marL="285750" lvl="0" indent="-285750">
              <a:buFont typeface="Wingdings" panose="05000000000000000000" pitchFamily="2" charset="2"/>
              <a:buChar char="Ø"/>
            </a:pPr>
            <a:r>
              <a:rPr lang="tr-TR" dirty="0"/>
              <a:t> Kamu kurum ve kuruluşları, tüzel kişilikler, devlet memurları, on sekiz yaşından küçükler ve 5488 sayılı Kanun kapsamında cezalandırılmış olanlar bu projeye başvuramaz</a:t>
            </a:r>
            <a:r>
              <a:rPr lang="tr-TR" dirty="0" smtClean="0"/>
              <a:t>.</a:t>
            </a:r>
          </a:p>
          <a:p>
            <a:pPr lvl="0"/>
            <a:endParaRPr lang="tr-TR" dirty="0"/>
          </a:p>
          <a:p>
            <a:pPr marL="285750" lvl="0" indent="-285750">
              <a:buFont typeface="Wingdings" panose="05000000000000000000" pitchFamily="2" charset="2"/>
              <a:buChar char="Ø"/>
            </a:pPr>
            <a:r>
              <a:rPr lang="tr-TR" dirty="0"/>
              <a:t>Üreticiler bu projeden yalnızca bir kez yararlandırılır. </a:t>
            </a:r>
            <a:endParaRPr lang="tr-TR" dirty="0" smtClean="0"/>
          </a:p>
          <a:p>
            <a:pPr lvl="0"/>
            <a:endParaRPr lang="tr-TR" dirty="0"/>
          </a:p>
          <a:p>
            <a:pPr marL="285750" lvl="0" indent="-285750">
              <a:buFont typeface="Wingdings" panose="05000000000000000000" pitchFamily="2" charset="2"/>
              <a:buChar char="Ø"/>
            </a:pPr>
            <a:r>
              <a:rPr lang="tr-TR" dirty="0"/>
              <a:t>Aynı haneden bir yetiştirici başvuru yapabilir.</a:t>
            </a:r>
          </a:p>
        </p:txBody>
      </p:sp>
      <p:sp>
        <p:nvSpPr>
          <p:cNvPr id="4" name="Metin kutusu 3">
            <a:extLst>
              <a:ext uri="{FF2B5EF4-FFF2-40B4-BE49-F238E27FC236}">
                <a16:creationId xmlns:a16="http://schemas.microsoft.com/office/drawing/2014/main" id="{0567F4A7-6FF6-6520-0DBA-2512154D456B}"/>
              </a:ext>
            </a:extLst>
          </p:cNvPr>
          <p:cNvSpPr txBox="1"/>
          <p:nvPr/>
        </p:nvSpPr>
        <p:spPr>
          <a:xfrm>
            <a:off x="2838450" y="786340"/>
            <a:ext cx="6648450" cy="369332"/>
          </a:xfrm>
          <a:prstGeom prst="rect">
            <a:avLst/>
          </a:prstGeom>
          <a:noFill/>
        </p:spPr>
        <p:txBody>
          <a:bodyPr wrap="square">
            <a:spAutoFit/>
          </a:bodyPr>
          <a:lstStyle/>
          <a:p>
            <a:r>
              <a:rPr lang="tr-TR" sz="1800" b="1" dirty="0">
                <a:solidFill>
                  <a:schemeClr val="bg1"/>
                </a:solidFill>
                <a:effectLst/>
                <a:latin typeface="Times New Roman" panose="02020603050405020304" pitchFamily="18" charset="0"/>
                <a:ea typeface="Times New Roman" panose="02020603050405020304" pitchFamily="18" charset="0"/>
              </a:rPr>
              <a:t>KIRSALDA BEREKET, HAYVANCILIĞA DESTEK PROJESİ</a:t>
            </a:r>
            <a:endParaRPr lang="tr-TR" dirty="0">
              <a:solidFill>
                <a:schemeClr val="bg1"/>
              </a:solidFill>
            </a:endParaRPr>
          </a:p>
        </p:txBody>
      </p:sp>
    </p:spTree>
    <p:extLst>
      <p:ext uri="{BB962C8B-B14F-4D97-AF65-F5344CB8AC3E}">
        <p14:creationId xmlns:p14="http://schemas.microsoft.com/office/powerpoint/2010/main" val="4200795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554183" y="1431636"/>
            <a:ext cx="2299854" cy="369332"/>
          </a:xfrm>
          <a:prstGeom prst="rect">
            <a:avLst/>
          </a:prstGeom>
          <a:noFill/>
        </p:spPr>
        <p:txBody>
          <a:bodyPr wrap="square" rtlCol="0">
            <a:spAutoFit/>
          </a:bodyPr>
          <a:lstStyle/>
          <a:p>
            <a:r>
              <a:rPr lang="tr-TR" b="1" dirty="0" smtClean="0"/>
              <a:t>İŞ AKIŞ ŞEMASI</a:t>
            </a:r>
            <a:endParaRPr lang="tr-TR" b="1" dirty="0"/>
          </a:p>
        </p:txBody>
      </p:sp>
      <p:sp>
        <p:nvSpPr>
          <p:cNvPr id="3" name="Metin kutusu 2"/>
          <p:cNvSpPr txBox="1"/>
          <p:nvPr/>
        </p:nvSpPr>
        <p:spPr>
          <a:xfrm>
            <a:off x="711200" y="1893455"/>
            <a:ext cx="10732655" cy="4124206"/>
          </a:xfrm>
          <a:prstGeom prst="rect">
            <a:avLst/>
          </a:prstGeom>
          <a:noFill/>
        </p:spPr>
        <p:txBody>
          <a:bodyPr wrap="square" rtlCol="0">
            <a:spAutoFit/>
          </a:bodyPr>
          <a:lstStyle/>
          <a:p>
            <a:pPr marL="285750" lvl="0" indent="-285750">
              <a:buFont typeface="Wingdings" panose="05000000000000000000" pitchFamily="2" charset="2"/>
              <a:buChar char="Ø"/>
            </a:pPr>
            <a:r>
              <a:rPr lang="tr-TR" dirty="0"/>
              <a:t>HAYGEM Tarafından belirlenen takvim çerçevesinde il/ilçe tarım ve orman müdürlüklerine başvuru yapılacaktır.</a:t>
            </a:r>
          </a:p>
          <a:p>
            <a:pPr marL="285750" lvl="0" indent="-285750">
              <a:buFont typeface="Wingdings" panose="05000000000000000000" pitchFamily="2" charset="2"/>
              <a:buChar char="Ø"/>
            </a:pPr>
            <a:r>
              <a:rPr lang="tr-TR" dirty="0"/>
              <a:t>İl/ilçe tarım ve orman müdürlüklerine son başvuru tarihi 28.02.2025 mesai bitimidir.</a:t>
            </a:r>
          </a:p>
          <a:p>
            <a:pPr marL="285750" lvl="0" indent="-285750">
              <a:buFont typeface="Wingdings" panose="05000000000000000000" pitchFamily="2" charset="2"/>
              <a:buChar char="Ø"/>
            </a:pPr>
            <a:r>
              <a:rPr lang="tr-TR" dirty="0"/>
              <a:t>Başvuruların Hayvancılık Proje Başvuru Sistemine girişleri il/ilçe müdürlüklerince yapılacaktır.</a:t>
            </a:r>
          </a:p>
          <a:p>
            <a:pPr marL="285750" lvl="0" indent="-285750">
              <a:buFont typeface="Wingdings" panose="05000000000000000000" pitchFamily="2" charset="2"/>
              <a:buChar char="Ø"/>
            </a:pPr>
            <a:r>
              <a:rPr lang="tr-TR" dirty="0"/>
              <a:t>Başvuruların il/ilçe müdürlüklerince sisteme kaydedilmesi ve kayıt sonrası oluşturulan listeler 07.03.2025 tarihinde il müdürlüklerine gönderilir.</a:t>
            </a:r>
          </a:p>
          <a:p>
            <a:pPr marL="285750" lvl="0" indent="-285750">
              <a:buFont typeface="Wingdings" panose="05000000000000000000" pitchFamily="2" charset="2"/>
              <a:buChar char="Ø"/>
            </a:pPr>
            <a:r>
              <a:rPr lang="tr-TR" dirty="0"/>
              <a:t>İl müdürlükleri Hayvancılık Proje Başvuru Sisteminden alınan il listelerini 12.03.2025 tarihine kadar  </a:t>
            </a:r>
            <a:r>
              <a:rPr lang="tr-TR" dirty="0" err="1"/>
              <a:t>HAYGEM’e</a:t>
            </a:r>
            <a:r>
              <a:rPr lang="tr-TR" dirty="0"/>
              <a:t> gönderir.</a:t>
            </a:r>
          </a:p>
          <a:p>
            <a:pPr marL="285750" lvl="0" indent="-285750">
              <a:buFont typeface="Wingdings" panose="05000000000000000000" pitchFamily="2" charset="2"/>
              <a:buChar char="Ø"/>
            </a:pPr>
            <a:r>
              <a:rPr lang="tr-TR" dirty="0"/>
              <a:t>Ülke çapında yapılan ve il müdürlükleri tarafından iletilen başvurular HAYGEM tarafından puan sıralaması yapılarak 20-21.03.2025 tarihinde TİGEM’ e gönderilir.</a:t>
            </a:r>
          </a:p>
          <a:p>
            <a:pPr marL="285750" indent="-285750">
              <a:spcBef>
                <a:spcPts val="600"/>
              </a:spcBef>
              <a:spcAft>
                <a:spcPts val="600"/>
              </a:spcAft>
              <a:buFont typeface="Wingdings" panose="05000000000000000000" pitchFamily="2" charset="2"/>
              <a:buChar char="Ø"/>
            </a:pPr>
            <a:r>
              <a:rPr lang="tr-TR" dirty="0" smtClean="0"/>
              <a:t>TİGEM tarafından </a:t>
            </a:r>
            <a:r>
              <a:rPr lang="tr-TR" dirty="0" smtClean="0"/>
              <a:t>hayvan </a:t>
            </a:r>
            <a:r>
              <a:rPr lang="tr-TR" dirty="0" smtClean="0"/>
              <a:t>teslim edilmesine yönelik işlemler başlatılır.</a:t>
            </a:r>
          </a:p>
          <a:p>
            <a:pPr marL="285750" lvl="0" indent="-285750">
              <a:buFont typeface="Wingdings" panose="05000000000000000000" pitchFamily="2" charset="2"/>
              <a:buChar char="Ø"/>
            </a:pPr>
            <a:r>
              <a:rPr lang="tr-TR" dirty="0"/>
              <a:t>İl ve ilçe müdürlüklerince her ay yapılacak kontrollere göre hazırlanacak icmaller </a:t>
            </a:r>
            <a:r>
              <a:rPr lang="tr-TR" dirty="0" smtClean="0"/>
              <a:t>, </a:t>
            </a:r>
            <a:r>
              <a:rPr lang="tr-TR" dirty="0"/>
              <a:t>ilgili ayın ikinci haftasında </a:t>
            </a:r>
            <a:r>
              <a:rPr lang="tr-TR" dirty="0" err="1"/>
              <a:t>HAYGEM’e</a:t>
            </a:r>
            <a:r>
              <a:rPr lang="tr-TR" dirty="0"/>
              <a:t> gönderilir. HAYGEM tarafından ülke geneli icmaller düzenlenerek TİGEM’e gönderilir. TİGEM tarafından hak sahiplerine aylık Bakım Besleme Gideri bedeli ilgili ayda ödenir.</a:t>
            </a:r>
          </a:p>
          <a:p>
            <a:endParaRPr lang="tr-TR" dirty="0"/>
          </a:p>
        </p:txBody>
      </p:sp>
    </p:spTree>
    <p:extLst>
      <p:ext uri="{BB962C8B-B14F-4D97-AF65-F5344CB8AC3E}">
        <p14:creationId xmlns:p14="http://schemas.microsoft.com/office/powerpoint/2010/main" val="446905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1BADF92B-43D2-05F6-8143-888276B62BFE}"/>
              </a:ext>
            </a:extLst>
          </p:cNvPr>
          <p:cNvSpPr txBox="1"/>
          <p:nvPr/>
        </p:nvSpPr>
        <p:spPr>
          <a:xfrm>
            <a:off x="2838450" y="882134"/>
            <a:ext cx="6648450" cy="369332"/>
          </a:xfrm>
          <a:prstGeom prst="rect">
            <a:avLst/>
          </a:prstGeom>
          <a:noFill/>
        </p:spPr>
        <p:txBody>
          <a:bodyPr wrap="square">
            <a:spAutoFit/>
          </a:bodyPr>
          <a:lstStyle/>
          <a:p>
            <a:r>
              <a:rPr lang="tr-TR" sz="1800" b="1" dirty="0">
                <a:solidFill>
                  <a:schemeClr val="bg1"/>
                </a:solidFill>
                <a:effectLst/>
                <a:latin typeface="Times New Roman" panose="02020603050405020304" pitchFamily="18" charset="0"/>
                <a:ea typeface="Times New Roman" panose="02020603050405020304" pitchFamily="18" charset="0"/>
              </a:rPr>
              <a:t>KIRSALDA BEREKET, HAYVANCILIĞA DESTEK PROJESİ</a:t>
            </a:r>
            <a:endParaRPr lang="tr-TR" dirty="0">
              <a:solidFill>
                <a:schemeClr val="bg1"/>
              </a:solidFill>
            </a:endParaRPr>
          </a:p>
        </p:txBody>
      </p:sp>
      <p:sp>
        <p:nvSpPr>
          <p:cNvPr id="4" name="Metin kutusu 3">
            <a:extLst>
              <a:ext uri="{FF2B5EF4-FFF2-40B4-BE49-F238E27FC236}">
                <a16:creationId xmlns:a16="http://schemas.microsoft.com/office/drawing/2014/main" id="{D5D14617-6EC8-99A4-B8A4-2EB8998A6DD2}"/>
              </a:ext>
            </a:extLst>
          </p:cNvPr>
          <p:cNvSpPr txBox="1"/>
          <p:nvPr/>
        </p:nvSpPr>
        <p:spPr>
          <a:xfrm>
            <a:off x="187807" y="1322672"/>
            <a:ext cx="11819466" cy="4682307"/>
          </a:xfrm>
          <a:prstGeom prst="rect">
            <a:avLst/>
          </a:prstGeom>
          <a:noFill/>
        </p:spPr>
        <p:txBody>
          <a:bodyPr wrap="square">
            <a:spAutoFit/>
          </a:bodyPr>
          <a:lstStyle/>
          <a:p>
            <a:pPr algn="just">
              <a:lnSpc>
                <a:spcPct val="120000"/>
              </a:lnSpc>
              <a:spcAft>
                <a:spcPts val="800"/>
              </a:spcAft>
            </a:pPr>
            <a:r>
              <a:rPr lang="tr-TR" b="1"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PROJE FİNANSMANI:</a:t>
            </a:r>
          </a:p>
          <a:p>
            <a:pPr marL="285750" lvl="0" indent="-285750">
              <a:buFont typeface="Wingdings" panose="05000000000000000000" pitchFamily="2" charset="2"/>
              <a:buChar char="Ø"/>
            </a:pPr>
            <a:r>
              <a:rPr lang="tr-TR" dirty="0"/>
              <a:t>Proje kapsamında hak sahibi olan kişilere en az 5 en fazla 15 başa kadar (Veteriner Hekim/Ziraat Mühendisi/Gıda Mühendisi ise en az 5 en fazla 30 başa kadar) etçi ırk gebe düve TİGEM tarafından temin edilecektir. </a:t>
            </a:r>
          </a:p>
          <a:p>
            <a:pPr marL="285750" lvl="0" indent="-285750">
              <a:buFont typeface="Wingdings" panose="05000000000000000000" pitchFamily="2" charset="2"/>
              <a:buChar char="Ø"/>
            </a:pPr>
            <a:r>
              <a:rPr lang="tr-TR" dirty="0"/>
              <a:t>Projede hak kazanan kişiler Ziraat Bankası Temel Hayvancılık Kredisi kullanabilecektir. Bu süreç hak sahiplerinin açıklanmasına müteakip olarak Ziraat Bankası tarafından değerlendirilecektir.</a:t>
            </a:r>
          </a:p>
          <a:p>
            <a:pPr marL="285750" lvl="0" indent="-285750">
              <a:buFont typeface="Wingdings" panose="05000000000000000000" pitchFamily="2" charset="2"/>
              <a:buChar char="Ø"/>
            </a:pPr>
            <a:r>
              <a:rPr lang="tr-TR" dirty="0"/>
              <a:t>Proje kapsamında teslim edilecek gebe düve fiyatları hayvanların teslim tarihinde TİGEM’in sayfasında bu projeye mahsusen yayınlanan satış fiyatları üzerinden gerçekleşecek </a:t>
            </a:r>
            <a:r>
              <a:rPr lang="tr-TR" dirty="0" smtClean="0"/>
              <a:t>ve hak </a:t>
            </a:r>
            <a:r>
              <a:rPr lang="tr-TR" dirty="0"/>
              <a:t>sahipleri hayvan bedellerini peşin ve/veya kredi ile ödeyebilecektir. </a:t>
            </a:r>
          </a:p>
          <a:p>
            <a:pPr marL="285750" lvl="0" indent="-285750">
              <a:buFont typeface="Wingdings" panose="05000000000000000000" pitchFamily="2" charset="2"/>
              <a:buChar char="Ø"/>
            </a:pPr>
            <a:r>
              <a:rPr lang="tr-TR" dirty="0"/>
              <a:t>Hak sahiplerine verilecek hayvanların TARSİM sigorta </a:t>
            </a:r>
            <a:r>
              <a:rPr lang="tr-TR" dirty="0" smtClean="0"/>
              <a:t>işlemleri yapılacaktır.</a:t>
            </a:r>
            <a:endParaRPr lang="tr-TR" dirty="0" smtClean="0"/>
          </a:p>
          <a:p>
            <a:pPr marL="285750" lvl="0" indent="-285750">
              <a:buFont typeface="Wingdings" panose="05000000000000000000" pitchFamily="2" charset="2"/>
              <a:buChar char="Ø"/>
            </a:pPr>
            <a:r>
              <a:rPr lang="tr-TR" dirty="0" smtClean="0"/>
              <a:t>Projede </a:t>
            </a:r>
            <a:r>
              <a:rPr lang="tr-TR" dirty="0"/>
              <a:t>TİGEM ile yetiştirici arasında yapılacak sözleşmeye istinaden her ayın ilk haftasında, HAYGEM tarafından verilecek Talimat doğrultusunda tarım il/ilçe müdürlüğü tarafından hayvanlar kontrol edilecek ve en fazla 15 hayvan için olacak şekilde TİGEM tarafından ödenecek olan bakım ve besleme bedeline esas hazırlanan icmaller en geç her ayın ikinci haftasında </a:t>
            </a:r>
            <a:r>
              <a:rPr lang="tr-TR" dirty="0" err="1"/>
              <a:t>HAYGEM’e</a:t>
            </a:r>
            <a:r>
              <a:rPr lang="tr-TR" dirty="0"/>
              <a:t> gönderilecektir.  </a:t>
            </a:r>
          </a:p>
          <a:p>
            <a:pPr marL="285750" lvl="0" indent="-285750">
              <a:buFont typeface="Wingdings" panose="05000000000000000000" pitchFamily="2" charset="2"/>
              <a:buChar char="Ø"/>
            </a:pPr>
            <a:r>
              <a:rPr lang="tr-TR" dirty="0"/>
              <a:t>HAYGEM tarafından ülkedeki tüm hak sahiplerine ait en fazla 15 hayvan için oluşturulan icmal TİGEM’e gönderilecek ve tesliminden sonraki ayda başlamak üzere, 12 ay boyunca, hayvan başına 1500 TL olacak şekilde bakım ve besleme bedeli ödemesi ilgili ayda yine TİGEM tarafından yapılacaktır. </a:t>
            </a:r>
          </a:p>
        </p:txBody>
      </p:sp>
    </p:spTree>
    <p:extLst>
      <p:ext uri="{BB962C8B-B14F-4D97-AF65-F5344CB8AC3E}">
        <p14:creationId xmlns:p14="http://schemas.microsoft.com/office/powerpoint/2010/main" val="3725924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1BADF92B-43D2-05F6-8143-888276B62BFE}"/>
              </a:ext>
            </a:extLst>
          </p:cNvPr>
          <p:cNvSpPr txBox="1"/>
          <p:nvPr/>
        </p:nvSpPr>
        <p:spPr>
          <a:xfrm>
            <a:off x="2838450" y="882134"/>
            <a:ext cx="6648450" cy="369332"/>
          </a:xfrm>
          <a:prstGeom prst="rect">
            <a:avLst/>
          </a:prstGeom>
          <a:noFill/>
        </p:spPr>
        <p:txBody>
          <a:bodyPr wrap="square">
            <a:spAutoFit/>
          </a:bodyPr>
          <a:lstStyle/>
          <a:p>
            <a:r>
              <a:rPr lang="tr-TR" sz="1800" b="1" dirty="0">
                <a:solidFill>
                  <a:schemeClr val="bg1"/>
                </a:solidFill>
                <a:effectLst/>
                <a:latin typeface="Times New Roman" panose="02020603050405020304" pitchFamily="18" charset="0"/>
                <a:ea typeface="Times New Roman" panose="02020603050405020304" pitchFamily="18" charset="0"/>
              </a:rPr>
              <a:t>KIRSALDA BEREKET, HAYVANCILIĞA DESTEK PROJESİ</a:t>
            </a:r>
            <a:endParaRPr lang="tr-TR" dirty="0">
              <a:solidFill>
                <a:schemeClr val="bg1"/>
              </a:solidFill>
            </a:endParaRPr>
          </a:p>
        </p:txBody>
      </p:sp>
      <p:sp>
        <p:nvSpPr>
          <p:cNvPr id="4" name="Metin kutusu 3">
            <a:extLst>
              <a:ext uri="{FF2B5EF4-FFF2-40B4-BE49-F238E27FC236}">
                <a16:creationId xmlns:a16="http://schemas.microsoft.com/office/drawing/2014/main" id="{9A1AFD81-2978-5435-6CE5-E2D90E435EBE}"/>
              </a:ext>
            </a:extLst>
          </p:cNvPr>
          <p:cNvSpPr txBox="1"/>
          <p:nvPr/>
        </p:nvSpPr>
        <p:spPr>
          <a:xfrm>
            <a:off x="364067" y="1309132"/>
            <a:ext cx="11827933" cy="4605363"/>
          </a:xfrm>
          <a:prstGeom prst="rect">
            <a:avLst/>
          </a:prstGeom>
          <a:noFill/>
        </p:spPr>
        <p:txBody>
          <a:bodyPr wrap="square">
            <a:spAutoFit/>
          </a:bodyPr>
          <a:lstStyle/>
          <a:p>
            <a:pPr>
              <a:lnSpc>
                <a:spcPct val="120000"/>
              </a:lnSpc>
              <a:spcBef>
                <a:spcPts val="200"/>
              </a:spcBef>
              <a:spcAft>
                <a:spcPts val="200"/>
              </a:spcAft>
              <a:tabLst>
                <a:tab pos="1814195" algn="l"/>
              </a:tabLst>
            </a:pPr>
            <a:r>
              <a:rPr lang="tr-TR" sz="1800" b="1" cap="all"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BAŞVURULARIN DEĞERLENDİRİLMESİ:</a:t>
            </a:r>
          </a:p>
          <a:p>
            <a:pPr marL="285750" lvl="0" indent="-285750">
              <a:buFont typeface="Wingdings" panose="05000000000000000000" pitchFamily="2" charset="2"/>
              <a:buChar char="Ø"/>
            </a:pPr>
            <a:r>
              <a:rPr lang="tr-TR" dirty="0"/>
              <a:t>İl Müdürlüklerince hazırlanan başvuru sahiplerinin </a:t>
            </a:r>
            <a:r>
              <a:rPr lang="tr-TR" dirty="0" smtClean="0"/>
              <a:t>listeleri, </a:t>
            </a:r>
            <a:r>
              <a:rPr lang="tr-TR" dirty="0"/>
              <a:t>Hayvancılık Genel Müdürlüğünce incelenir ve tüm ülkede yapılan </a:t>
            </a:r>
            <a:r>
              <a:rPr lang="tr-TR" dirty="0" smtClean="0"/>
              <a:t>başvurulara </a:t>
            </a:r>
            <a:r>
              <a:rPr lang="tr-TR" dirty="0"/>
              <a:t>puan sıralaması yapılır </a:t>
            </a:r>
            <a:r>
              <a:rPr lang="tr-TR" dirty="0" smtClean="0"/>
              <a:t>.</a:t>
            </a:r>
          </a:p>
          <a:p>
            <a:pPr marL="285750" lvl="0" indent="-285750">
              <a:buFont typeface="Wingdings" panose="05000000000000000000" pitchFamily="2" charset="2"/>
              <a:buChar char="Ø"/>
            </a:pPr>
            <a:r>
              <a:rPr lang="tr-TR" dirty="0" smtClean="0"/>
              <a:t>Puanların </a:t>
            </a:r>
            <a:r>
              <a:rPr lang="tr-TR" dirty="0"/>
              <a:t>eşit olması halinde başvuru sahibi aşağıdaki sıraya göre </a:t>
            </a:r>
            <a:r>
              <a:rPr lang="tr-TR" dirty="0" err="1"/>
              <a:t>önceliklendirilir</a:t>
            </a:r>
            <a:r>
              <a:rPr lang="tr-TR" dirty="0"/>
              <a:t>. </a:t>
            </a:r>
          </a:p>
          <a:p>
            <a:pPr marL="342900" lvl="0" indent="-342900">
              <a:buFont typeface="+mj-lt"/>
              <a:buAutoNum type="arabicPeriod"/>
            </a:pPr>
            <a:r>
              <a:rPr lang="tr-TR" dirty="0"/>
              <a:t>Deprem Bölgesi veya Üretim Planlaması kapsamında Besi Bölgesi olarak planlanan illerde olması,</a:t>
            </a:r>
          </a:p>
          <a:p>
            <a:pPr marL="342900" lvl="0" indent="-342900">
              <a:buFont typeface="+mj-lt"/>
              <a:buAutoNum type="arabicPeriod"/>
            </a:pPr>
            <a:r>
              <a:rPr lang="tr-TR" dirty="0"/>
              <a:t>Kadın olması, </a:t>
            </a:r>
          </a:p>
          <a:p>
            <a:pPr marL="342900" lvl="0" indent="-342900">
              <a:buFont typeface="+mj-lt"/>
              <a:buAutoNum type="arabicPeriod"/>
            </a:pPr>
            <a:r>
              <a:rPr lang="tr-TR" dirty="0"/>
              <a:t> Doğum tarihine göre daha genç olması,</a:t>
            </a:r>
          </a:p>
          <a:p>
            <a:pPr marL="342900" lvl="0" indent="-342900">
              <a:buFont typeface="+mj-lt"/>
              <a:buAutoNum type="arabicPeriod"/>
            </a:pPr>
            <a:r>
              <a:rPr lang="tr-TR" dirty="0"/>
              <a:t>İşletmenin açılış tarihi önce olması,</a:t>
            </a:r>
          </a:p>
          <a:p>
            <a:pPr marL="285750" lvl="0" indent="-285750">
              <a:buFont typeface="Wingdings" panose="05000000000000000000" pitchFamily="2" charset="2"/>
              <a:buChar char="Ø"/>
            </a:pPr>
            <a:r>
              <a:rPr lang="tr-TR" dirty="0"/>
              <a:t>Başvuru sahibinin yaş hesaplamasında 31.12.2024 tarihi itibari ile doldurmuş olduğu yaş esas alınacaktır.  Genç kriterinden yararlanmak için 31.12.2024 tarihi itibarı ile 41 yaşından gün almamış olması gerekmektedir.</a:t>
            </a:r>
          </a:p>
          <a:p>
            <a:pPr marL="285750" lvl="0" indent="-285750">
              <a:buFont typeface="Wingdings" panose="05000000000000000000" pitchFamily="2" charset="2"/>
              <a:buChar char="Ø"/>
            </a:pPr>
            <a:r>
              <a:rPr lang="tr-TR" dirty="0"/>
              <a:t>HAYGEM tarafından oluşturulan puanlama sıralaması yapılmış liste TİGEM’e gönderilir. </a:t>
            </a:r>
          </a:p>
          <a:p>
            <a:pPr marL="285750" lvl="0" indent="-285750">
              <a:buFont typeface="Wingdings" panose="05000000000000000000" pitchFamily="2" charset="2"/>
              <a:buChar char="Ø"/>
            </a:pPr>
            <a:r>
              <a:rPr lang="tr-TR" dirty="0"/>
              <a:t>Kapasite raporu (Son 3 aylık tarihli) TİGEM tarafından </a:t>
            </a:r>
            <a:r>
              <a:rPr lang="tr-TR" dirty="0" smtClean="0"/>
              <a:t>sözleşme </a:t>
            </a:r>
            <a:r>
              <a:rPr lang="tr-TR" dirty="0"/>
              <a:t>imzalanmadan önce diğer evraklar ile beraber TİGEM tarafından talep edilir. </a:t>
            </a:r>
          </a:p>
          <a:p>
            <a:pPr marL="285750" lvl="0" indent="-285750">
              <a:buFont typeface="Wingdings" panose="05000000000000000000" pitchFamily="2" charset="2"/>
              <a:buChar char="Ø"/>
            </a:pPr>
            <a:r>
              <a:rPr lang="tr-TR" dirty="0"/>
              <a:t>Hak sahibi olanların hayvanları alacağı fiyat ve teslimat yeri TİGEM tarafından belirlenerek kişilere duyurulur. </a:t>
            </a:r>
          </a:p>
          <a:p>
            <a:pPr marL="285750" lvl="0" indent="-285750">
              <a:buFont typeface="Wingdings" panose="05000000000000000000" pitchFamily="2" charset="2"/>
              <a:buChar char="Ø"/>
            </a:pPr>
            <a:r>
              <a:rPr lang="tr-TR" dirty="0"/>
              <a:t>TİGEM tarafından dağıtım yapılan işletme ve hayvan listeleri Hayvancılık Genel Müdürlüğüne ve ilgili İl Müdürlüğüne bildirilir.</a:t>
            </a:r>
          </a:p>
        </p:txBody>
      </p:sp>
    </p:spTree>
    <p:extLst>
      <p:ext uri="{BB962C8B-B14F-4D97-AF65-F5344CB8AC3E}">
        <p14:creationId xmlns:p14="http://schemas.microsoft.com/office/powerpoint/2010/main" val="2317268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1BADF92B-43D2-05F6-8143-888276B62BFE}"/>
              </a:ext>
            </a:extLst>
          </p:cNvPr>
          <p:cNvSpPr txBox="1"/>
          <p:nvPr/>
        </p:nvSpPr>
        <p:spPr>
          <a:xfrm>
            <a:off x="2838450" y="882134"/>
            <a:ext cx="6648450" cy="369332"/>
          </a:xfrm>
          <a:prstGeom prst="rect">
            <a:avLst/>
          </a:prstGeom>
          <a:noFill/>
        </p:spPr>
        <p:txBody>
          <a:bodyPr wrap="square">
            <a:spAutoFit/>
          </a:bodyPr>
          <a:lstStyle/>
          <a:p>
            <a:r>
              <a:rPr lang="tr-TR" sz="1800" b="1" dirty="0">
                <a:solidFill>
                  <a:schemeClr val="bg1"/>
                </a:solidFill>
                <a:effectLst/>
                <a:latin typeface="Times New Roman" panose="02020603050405020304" pitchFamily="18" charset="0"/>
                <a:ea typeface="Times New Roman" panose="02020603050405020304" pitchFamily="18" charset="0"/>
              </a:rPr>
              <a:t>KIRSALDA BEREKET, HAYVANCILIĞA DESTEK PROJESİ</a:t>
            </a:r>
            <a:endParaRPr lang="tr-TR" dirty="0">
              <a:solidFill>
                <a:schemeClr val="bg1"/>
              </a:solidFill>
            </a:endParaRPr>
          </a:p>
        </p:txBody>
      </p:sp>
      <p:sp>
        <p:nvSpPr>
          <p:cNvPr id="4" name="Metin kutusu 3">
            <a:extLst>
              <a:ext uri="{FF2B5EF4-FFF2-40B4-BE49-F238E27FC236}">
                <a16:creationId xmlns:a16="http://schemas.microsoft.com/office/drawing/2014/main" id="{9A1AFD81-2978-5435-6CE5-E2D90E435EBE}"/>
              </a:ext>
            </a:extLst>
          </p:cNvPr>
          <p:cNvSpPr txBox="1"/>
          <p:nvPr/>
        </p:nvSpPr>
        <p:spPr>
          <a:xfrm>
            <a:off x="364067" y="1309132"/>
            <a:ext cx="11827933" cy="4247317"/>
          </a:xfrm>
          <a:prstGeom prst="rect">
            <a:avLst/>
          </a:prstGeom>
          <a:noFill/>
        </p:spPr>
        <p:txBody>
          <a:bodyPr wrap="square">
            <a:spAutoFit/>
          </a:bodyPr>
          <a:lstStyle/>
          <a:p>
            <a:pPr marL="285750" lvl="0" indent="-285750">
              <a:buFont typeface="Wingdings" panose="05000000000000000000" pitchFamily="2" charset="2"/>
              <a:buChar char="Ø"/>
            </a:pPr>
            <a:r>
              <a:rPr lang="tr-TR" dirty="0" smtClean="0"/>
              <a:t>Başvuru </a:t>
            </a:r>
            <a:r>
              <a:rPr lang="tr-TR" dirty="0"/>
              <a:t>tarihinde işletmesi olan ve mevcut hayvan sayısı ile başvurduğu hayvan sayısı toplamı 20 baş altı olan işletmeler puanlama kriterlerinde aile işletmesi olarak kabul edilecektir. </a:t>
            </a:r>
          </a:p>
          <a:p>
            <a:pPr marL="285750" lvl="0" indent="-285750">
              <a:buFont typeface="Wingdings" panose="05000000000000000000" pitchFamily="2" charset="2"/>
              <a:buChar char="Ø"/>
            </a:pPr>
            <a:r>
              <a:rPr lang="tr-TR" dirty="0"/>
              <a:t>Başvuru sahibinin “genç” kriterinden yararlanabilmesi için 31.12.2024 tarihi itibarı ile 41 yaşından gün almamış olması gereklidir</a:t>
            </a:r>
            <a:r>
              <a:rPr lang="tr-TR" dirty="0" smtClean="0"/>
              <a:t>.</a:t>
            </a:r>
            <a:endParaRPr lang="tr-TR" dirty="0"/>
          </a:p>
          <a:p>
            <a:pPr marL="285750" lvl="0" indent="-285750">
              <a:buFont typeface="Wingdings" panose="05000000000000000000" pitchFamily="2" charset="2"/>
              <a:buChar char="Ø"/>
            </a:pPr>
            <a:r>
              <a:rPr lang="tr-TR" dirty="0"/>
              <a:t>Kapasite Raporu: Damızlık büyükbaş hayvanlar için yeni veya son 3 ay içinde tanzim edilen rapor.</a:t>
            </a:r>
          </a:p>
          <a:p>
            <a:pPr marL="285750" lvl="0" indent="-285750">
              <a:buFont typeface="Wingdings" panose="05000000000000000000" pitchFamily="2" charset="2"/>
              <a:buChar char="Ø"/>
            </a:pPr>
            <a:r>
              <a:rPr lang="tr-TR" dirty="0"/>
              <a:t>Engelli Durumunu gösterir belge süreli ise başvuru tarihindeki geçerliliği aranacaktır.</a:t>
            </a:r>
          </a:p>
          <a:p>
            <a:pPr marL="285750" lvl="0" indent="-285750">
              <a:buFont typeface="Wingdings" panose="05000000000000000000" pitchFamily="2" charset="2"/>
              <a:buChar char="Ø"/>
            </a:pPr>
            <a:r>
              <a:rPr lang="tr-TR" dirty="0"/>
              <a:t>Başvuru sahibinin hayvancılık ile ilgili Eğitim Belgesi/Sertifika: </a:t>
            </a:r>
            <a:r>
              <a:rPr lang="tr-TR" b="1" dirty="0"/>
              <a:t>Bakanlığın MEB, İŞKUR, KOSGEB ile birlikte düzenlediği ve/veya Üniversite/Yüksekokullardan hayvancılık konusunda alınmış olan eğitim sertifikası, diploma, mesleki yeterlilik belgesi</a:t>
            </a:r>
            <a:r>
              <a:rPr lang="tr-TR" dirty="0"/>
              <a:t> aranır.</a:t>
            </a:r>
          </a:p>
          <a:p>
            <a:pPr marL="285750" lvl="0" indent="-285750">
              <a:buFont typeface="Wingdings" panose="05000000000000000000" pitchFamily="2" charset="2"/>
              <a:buChar char="Ø"/>
            </a:pPr>
            <a:r>
              <a:rPr lang="tr-TR" dirty="0"/>
              <a:t>Birinci derece Tarımsal amaçlı Örgüt Üyeliği Belgesi: Üyesi olduğu Tarımsal Amaçlı Örgüt tarafından tanzim edilecektir.</a:t>
            </a:r>
          </a:p>
          <a:p>
            <a:pPr marL="285750" lvl="0" indent="-285750">
              <a:buFont typeface="Wingdings" panose="05000000000000000000" pitchFamily="2" charset="2"/>
              <a:buChar char="Ø"/>
            </a:pPr>
            <a:r>
              <a:rPr lang="tr-TR" dirty="0"/>
              <a:t>Proje başvuruları için döner sermaye ücreti alınmayacaktır.</a:t>
            </a:r>
          </a:p>
          <a:p>
            <a:pPr marL="285750" lvl="0" indent="-285750">
              <a:buFont typeface="Wingdings" panose="05000000000000000000" pitchFamily="2" charset="2"/>
              <a:buChar char="Ø"/>
            </a:pPr>
            <a:r>
              <a:rPr lang="tr-TR" dirty="0"/>
              <a:t>Proje başvuruları başvuru sahibinin işletmesinin bulunduğu yerdeki il/ilçe tarım ve orman müdürlüklerine yapılacaktır.</a:t>
            </a:r>
          </a:p>
          <a:p>
            <a:pPr marL="285750" lvl="0" indent="-285750">
              <a:buFont typeface="Wingdings" panose="05000000000000000000" pitchFamily="2" charset="2"/>
              <a:buChar char="Ø"/>
            </a:pPr>
            <a:r>
              <a:rPr lang="tr-TR" dirty="0"/>
              <a:t>Projeye yalnızca kapasite raporunda toplam büyükbaş hayvan kapasitesi 200 ve altındaki işletmeler başvuru yapabilecektir.</a:t>
            </a:r>
          </a:p>
          <a:p>
            <a:pPr marL="285750" lvl="0" indent="-285750">
              <a:buFont typeface="Wingdings" panose="05000000000000000000" pitchFamily="2" charset="2"/>
              <a:buChar char="Ø"/>
            </a:pPr>
            <a:r>
              <a:rPr lang="tr-TR" dirty="0"/>
              <a:t>Kapasite raporu (Son 3 aylık tarihli) TİGEM tarafından hak sahibi olarak ilan edilmiş kişilerden sözleşme imzalanmadan önce diğer evraklar ile beraber istenecektir. </a:t>
            </a:r>
          </a:p>
        </p:txBody>
      </p:sp>
    </p:spTree>
    <p:extLst>
      <p:ext uri="{BB962C8B-B14F-4D97-AF65-F5344CB8AC3E}">
        <p14:creationId xmlns:p14="http://schemas.microsoft.com/office/powerpoint/2010/main" val="23272557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Belge" ma:contentTypeID="0x010100C10655CAD4E89E48A8C5473085C60FA3" ma:contentTypeVersion="1" ma:contentTypeDescription="Yeni belge oluşturun." ma:contentTypeScope="" ma:versionID="0738bcfc05192006b192fae895f86cc0">
  <xsd:schema xmlns:xsd="http://www.w3.org/2001/XMLSchema" xmlns:xs="http://www.w3.org/2001/XMLSchema" xmlns:p="http://schemas.microsoft.com/office/2006/metadata/properties" xmlns:ns1="http://schemas.microsoft.com/sharepoint/v3" targetNamespace="http://schemas.microsoft.com/office/2006/metadata/properties" ma:root="true" ma:fieldsID="6e4ddd22d1b5ec3c392f5eb273545f3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D7829DA-4E51-4CBC-90B3-30DBF761AAA2}">
  <ds:schemaRefs>
    <ds:schemaRef ds:uri="http://schemas.microsoft.com/sharepoint/v3/contenttype/forms"/>
  </ds:schemaRefs>
</ds:datastoreItem>
</file>

<file path=customXml/itemProps2.xml><?xml version="1.0" encoding="utf-8"?>
<ds:datastoreItem xmlns:ds="http://schemas.openxmlformats.org/officeDocument/2006/customXml" ds:itemID="{498AFFD2-5C84-4D45-8E19-11975124C56E}"/>
</file>

<file path=customXml/itemProps3.xml><?xml version="1.0" encoding="utf-8"?>
<ds:datastoreItem xmlns:ds="http://schemas.openxmlformats.org/officeDocument/2006/customXml" ds:itemID="{3492CCFB-AD24-4EAF-8409-ECC40D098E30}">
  <ds:schemaRefs>
    <ds:schemaRef ds:uri="http://schemas.microsoft.com/office/2006/documentManagement/types"/>
    <ds:schemaRef ds:uri="http://purl.org/dc/dcmitype/"/>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purl.org/dc/elements/1.1/"/>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2331</TotalTime>
  <Words>1011</Words>
  <Application>Microsoft Office PowerPoint</Application>
  <PresentationFormat>Geniş ekran</PresentationFormat>
  <Paragraphs>80</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Calibri</vt:lpstr>
      <vt:lpstr>Garamond</vt:lpstr>
      <vt:lpstr>Times New Roman</vt:lpstr>
      <vt:lpstr>Trebuchet MS</vt:lpstr>
      <vt:lpstr>Wingdings</vt:lpstr>
      <vt:lpstr>Office Teması</vt:lpstr>
      <vt:lpstr>     HAYVANCILIK GENEL MÜDÜRLÜĞÜ # ÜretiminÜreticininYüzyılı</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DELL</dc:creator>
  <cp:lastModifiedBy>Melikşah TAŞKIN</cp:lastModifiedBy>
  <cp:revision>424</cp:revision>
  <cp:lastPrinted>2025-02-07T06:27:54Z</cp:lastPrinted>
  <dcterms:created xsi:type="dcterms:W3CDTF">2023-10-30T17:05:25Z</dcterms:created>
  <dcterms:modified xsi:type="dcterms:W3CDTF">2025-02-07T06:51:58Z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0x010100C10655CAD4E89E48A8C5473085C60FA3</vt:lpwstr>
  </property>
</Properties>
</file>