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76" r:id="rId2"/>
    <p:sldId id="516" r:id="rId3"/>
    <p:sldId id="520" r:id="rId4"/>
    <p:sldId id="504" r:id="rId5"/>
    <p:sldId id="325" r:id="rId6"/>
  </p:sldIdLst>
  <p:sldSz cx="12192000" cy="6858000"/>
  <p:notesSz cx="6888163" cy="100187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kan Benli" initials="HB" lastIdx="2" clrIdx="0">
    <p:extLst>
      <p:ext uri="{19B8F6BF-5375-455C-9EA6-DF929625EA0E}">
        <p15:presenceInfo xmlns:p15="http://schemas.microsoft.com/office/powerpoint/2012/main" userId="S-1-5-21-371346673-4198778870-3829674717-29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6"/>
    <a:srgbClr val="FFFFFF"/>
    <a:srgbClr val="ED7D31"/>
    <a:srgbClr val="0052A3"/>
    <a:srgbClr val="CCECFF"/>
    <a:srgbClr val="C55A11"/>
    <a:srgbClr val="F47920"/>
    <a:srgbClr val="4682BE"/>
    <a:srgbClr val="1F4E79"/>
    <a:srgbClr val="D2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84862" autoAdjust="0"/>
  </p:normalViewPr>
  <p:slideViewPr>
    <p:cSldViewPr snapToGrid="0">
      <p:cViewPr varScale="1">
        <p:scale>
          <a:sx n="98" d="100"/>
          <a:sy n="98" d="100"/>
        </p:scale>
        <p:origin x="118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4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621" cy="502627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2627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D30933D9-C856-45F1-8E92-9998CBDEF566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9516086"/>
            <a:ext cx="2985621" cy="502627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900934" y="9516086"/>
            <a:ext cx="2985621" cy="502627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766C5B66-8345-41CE-8DFC-9E3287B3C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286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6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6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521682C8-B883-4DB6-BC29-DC5A27C3898B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0950"/>
            <a:ext cx="6011863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8817" y="4821508"/>
            <a:ext cx="5510530" cy="3944868"/>
          </a:xfrm>
          <a:prstGeom prst="rect">
            <a:avLst/>
          </a:prstGeom>
        </p:spPr>
        <p:txBody>
          <a:bodyPr vert="horz" lIns="92729" tIns="46365" rIns="92729" bIns="46365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9516042"/>
            <a:ext cx="2984870" cy="502675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901699" y="9516042"/>
            <a:ext cx="2984870" cy="502675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0BBC75D9-9C5D-4D10-B0C0-A9F8D335FC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93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Kaa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C75D9-9C5D-4D10-B0C0-A9F8D335FC15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1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C75D9-9C5D-4D10-B0C0-A9F8D335FC1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387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C75D9-9C5D-4D10-B0C0-A9F8D335FC1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097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C75D9-9C5D-4D10-B0C0-A9F8D335FC1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916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C75D9-9C5D-4D10-B0C0-A9F8D335FC1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333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63C5-C692-4D56-90FE-33033736AA85}" type="datetime1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52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5F19-91DE-416C-80CE-4735B88C5054}" type="datetime1">
              <a:rPr lang="tr-TR" smtClean="0"/>
              <a:t>3.08.2022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470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933B-13B1-4BB9-8489-D30450BBD225}" type="datetime1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402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2003-2AB2-4211-900E-342907825F77}" type="datetime1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50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34FB-8DBB-4154-AD7B-A3D766BE1BA0}" type="datetime1">
              <a:rPr lang="tr-TR" smtClean="0"/>
              <a:t>3.08.2022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058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D3039-FD6E-4071-86E4-BDEA31E0AD68}" type="datetime1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45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E863-3FE3-4FCD-882C-BBAB2B08E092}" type="datetime1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10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A397A-7AFD-4947-A531-CDB3B40A702C}" type="datetime1">
              <a:rPr lang="tr-TR" smtClean="0"/>
              <a:t>3.08.2022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814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22BDC-B2AE-460D-A3E1-71BE8D3977F0}" type="datetime1">
              <a:rPr lang="tr-TR" smtClean="0"/>
              <a:t>3.08.2022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2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5351B-6B4A-4A43-8033-37AA78F13730}" type="datetime1">
              <a:rPr lang="tr-TR" smtClean="0"/>
              <a:t>3.08.2022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87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49C-E976-4C22-97A0-A2F7A200FBC6}" type="datetime1">
              <a:rPr lang="tr-TR" smtClean="0"/>
              <a:t>3.08.2022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26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A602-2458-4DD5-AA2C-422C3DD2EBFE}" type="datetime1">
              <a:rPr lang="tr-TR" smtClean="0"/>
              <a:t>3.08.2022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365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834FB-8DBB-4154-AD7B-A3D766BE1BA0}" type="datetime1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11455398" y="6334003"/>
            <a:ext cx="794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6CA4C91-3F6C-4EBD-BAA1-30B02441AA19}" type="slidenum">
              <a:rPr lang="tr-TR" sz="1800" smtClean="0">
                <a:solidFill>
                  <a:srgbClr val="0052A3"/>
                </a:solidFill>
              </a:rPr>
              <a:t>‹#›</a:t>
            </a:fld>
            <a:r>
              <a:rPr lang="tr-TR" sz="1800" dirty="0">
                <a:solidFill>
                  <a:srgbClr val="0052A3"/>
                </a:solidFill>
              </a:rPr>
              <a:t>/24</a:t>
            </a:r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876" y="-39609"/>
            <a:ext cx="809124" cy="80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imorman.gov.tr/Sayfalar/AnaSayfa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s://osmaniye.tarimorman.gov.t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44463"/>
            <a:ext cx="12192000" cy="700246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0" y="6232024"/>
            <a:ext cx="12192000" cy="370114"/>
          </a:xfrm>
          <a:prstGeom prst="rect">
            <a:avLst/>
          </a:prstGeom>
          <a:solidFill>
            <a:srgbClr val="005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prstClr val="white"/>
                </a:solidFill>
              </a:rPr>
              <a:t>Osmaniye </a:t>
            </a:r>
            <a:r>
              <a:rPr lang="tr-TR" b="1" dirty="0">
                <a:solidFill>
                  <a:prstClr val="white"/>
                </a:solidFill>
              </a:rPr>
              <a:t>İl </a:t>
            </a:r>
            <a:r>
              <a:rPr lang="tr-TR" b="1" dirty="0" smtClean="0">
                <a:solidFill>
                  <a:prstClr val="white"/>
                </a:solidFill>
              </a:rPr>
              <a:t>Tarım ve Orman </a:t>
            </a:r>
            <a:r>
              <a:rPr lang="tr-TR" b="1" dirty="0">
                <a:solidFill>
                  <a:prstClr val="white"/>
                </a:solidFill>
              </a:rPr>
              <a:t>Müdürlüğü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2655705" y="2348093"/>
            <a:ext cx="6897402" cy="1764586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162810" marR="5080" indent="-2150745" algn="ctr">
              <a:lnSpc>
                <a:spcPts val="4300"/>
              </a:lnSpc>
              <a:spcBef>
                <a:spcPts val="260"/>
              </a:spcBef>
            </a:pPr>
            <a:r>
              <a:rPr sz="3200" b="1" dirty="0">
                <a:solidFill>
                  <a:srgbClr val="002B76"/>
                </a:solidFill>
                <a:latin typeface="Calibri"/>
                <a:cs typeface="Calibri"/>
              </a:rPr>
              <a:t>İL </a:t>
            </a:r>
            <a:r>
              <a:rPr sz="3200" b="1" spc="-5" dirty="0">
                <a:solidFill>
                  <a:srgbClr val="002B76"/>
                </a:solidFill>
                <a:latin typeface="Calibri"/>
                <a:cs typeface="Calibri"/>
              </a:rPr>
              <a:t>AFET RİSK </a:t>
            </a:r>
            <a:r>
              <a:rPr sz="3200" b="1" spc="-40" dirty="0">
                <a:solidFill>
                  <a:srgbClr val="002B76"/>
                </a:solidFill>
                <a:latin typeface="Calibri"/>
                <a:cs typeface="Calibri"/>
              </a:rPr>
              <a:t>AZALTMA </a:t>
            </a:r>
            <a:r>
              <a:rPr sz="3200" b="1" dirty="0">
                <a:solidFill>
                  <a:srgbClr val="002B76"/>
                </a:solidFill>
                <a:latin typeface="Calibri"/>
                <a:cs typeface="Calibri"/>
              </a:rPr>
              <a:t>PLANI  </a:t>
            </a:r>
            <a:r>
              <a:rPr sz="3200" b="1" spc="-5" dirty="0">
                <a:solidFill>
                  <a:srgbClr val="002B76"/>
                </a:solidFill>
                <a:latin typeface="Calibri"/>
                <a:cs typeface="Calibri"/>
              </a:rPr>
              <a:t>(</a:t>
            </a:r>
            <a:r>
              <a:rPr sz="3200" b="1" spc="-5" dirty="0" smtClean="0">
                <a:solidFill>
                  <a:srgbClr val="002B76"/>
                </a:solidFill>
                <a:latin typeface="Calibri"/>
                <a:cs typeface="Calibri"/>
              </a:rPr>
              <a:t>İRAP)</a:t>
            </a:r>
            <a:endParaRPr lang="tr-TR" sz="3200" b="1" spc="-5" dirty="0">
              <a:solidFill>
                <a:srgbClr val="002B76"/>
              </a:solidFill>
              <a:latin typeface="Calibri"/>
              <a:cs typeface="Calibri"/>
            </a:endParaRPr>
          </a:p>
          <a:p>
            <a:pPr marL="2162810" marR="5080" indent="-2150745" algn="ctr">
              <a:lnSpc>
                <a:spcPts val="4300"/>
              </a:lnSpc>
              <a:spcBef>
                <a:spcPts val="260"/>
              </a:spcBef>
            </a:pPr>
            <a:r>
              <a:rPr lang="tr-TR" sz="3200" b="1" spc="-5" dirty="0" smtClean="0">
                <a:solidFill>
                  <a:srgbClr val="002B76"/>
                </a:solidFill>
                <a:latin typeface="Calibri"/>
                <a:cs typeface="Calibri"/>
              </a:rPr>
              <a:t>2022 YILI 1. DÖNEM (OCAK-HAZİRAN)              </a:t>
            </a:r>
          </a:p>
          <a:p>
            <a:pPr marL="2162810" marR="5080" indent="-2150745" algn="ctr">
              <a:lnSpc>
                <a:spcPts val="4300"/>
              </a:lnSpc>
              <a:spcBef>
                <a:spcPts val="260"/>
              </a:spcBef>
            </a:pPr>
            <a:r>
              <a:rPr lang="tr-TR" sz="3200" b="1" spc="-5" dirty="0" smtClean="0">
                <a:solidFill>
                  <a:srgbClr val="002B76"/>
                </a:solidFill>
                <a:latin typeface="Calibri"/>
                <a:cs typeface="Calibri"/>
              </a:rPr>
              <a:t>İZLEME VE DEĞERLENDİRME </a:t>
            </a:r>
            <a:r>
              <a:rPr lang="tr-TR" sz="3200" b="1" spc="-5" dirty="0">
                <a:solidFill>
                  <a:srgbClr val="002B76"/>
                </a:solidFill>
                <a:latin typeface="Calibri"/>
                <a:cs typeface="Calibri"/>
              </a:rPr>
              <a:t>TOPLANTISI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DF967CAE-2FB8-43ED-AD21-A9FED170A129}"/>
              </a:ext>
            </a:extLst>
          </p:cNvPr>
          <p:cNvSpPr txBox="1"/>
          <p:nvPr/>
        </p:nvSpPr>
        <p:spPr>
          <a:xfrm>
            <a:off x="357146" y="4955177"/>
            <a:ext cx="4449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5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1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Osmaniye</a:t>
            </a:r>
            <a:endParaRPr lang="tr-TR" sz="1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 </a:t>
            </a:r>
            <a:r>
              <a:rPr lang="tr-TR" sz="1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Tarım ve Oman Müdürlüğü</a:t>
            </a:r>
          </a:p>
          <a:p>
            <a:pPr algn="ctr"/>
            <a:r>
              <a:rPr lang="tr-TR" sz="1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19/07/2022</a:t>
            </a:r>
            <a:endParaRPr lang="tr-TR" sz="1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1.jpe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3106" y="210916"/>
            <a:ext cx="1118137" cy="1175710"/>
          </a:xfrm>
          <a:prstGeom prst="rect">
            <a:avLst/>
          </a:prstGeom>
        </p:spPr>
      </p:pic>
      <p:sp>
        <p:nvSpPr>
          <p:cNvPr id="5" name="AutoShape 4" descr="tarım bakanlığı logosu ile ilgili görsel sonucu"/>
          <p:cNvSpPr>
            <a:spLocks noChangeAspect="1" noChangeArrowheads="1"/>
          </p:cNvSpPr>
          <p:nvPr/>
        </p:nvSpPr>
        <p:spPr bwMode="auto">
          <a:xfrm>
            <a:off x="155574" y="-144463"/>
            <a:ext cx="2344557" cy="173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Dosya:Tarım ve Orman Bakanlığı logo.svg - Vikiped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01" y="139696"/>
            <a:ext cx="1009337" cy="124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94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ikdörtgen 28"/>
          <p:cNvSpPr/>
          <p:nvPr/>
        </p:nvSpPr>
        <p:spPr>
          <a:xfrm>
            <a:off x="0" y="6232023"/>
            <a:ext cx="10043886" cy="370114"/>
          </a:xfrm>
          <a:prstGeom prst="rect">
            <a:avLst/>
          </a:prstGeom>
          <a:solidFill>
            <a:srgbClr val="005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bg1"/>
                </a:solidFill>
              </a:rPr>
              <a:t>     </a:t>
            </a:r>
            <a:r>
              <a:rPr lang="tr-TR" b="1" dirty="0" smtClean="0">
                <a:solidFill>
                  <a:schemeClr val="bg1"/>
                </a:solidFill>
              </a:rPr>
              <a:t>Osmaniye İl Tarım </a:t>
            </a:r>
            <a:r>
              <a:rPr lang="tr-TR" b="1" dirty="0">
                <a:solidFill>
                  <a:schemeClr val="bg1"/>
                </a:solidFill>
              </a:rPr>
              <a:t>v</a:t>
            </a:r>
            <a:r>
              <a:rPr lang="tr-TR" b="1" dirty="0" smtClean="0">
                <a:solidFill>
                  <a:schemeClr val="bg1"/>
                </a:solidFill>
              </a:rPr>
              <a:t>e Orman </a:t>
            </a:r>
            <a:r>
              <a:rPr lang="tr-TR" b="1" dirty="0">
                <a:solidFill>
                  <a:schemeClr val="bg1"/>
                </a:solidFill>
              </a:rPr>
              <a:t>Müdürlüğü</a:t>
            </a:r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96438" y="319019"/>
            <a:ext cx="9624310" cy="44371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92125" algn="l"/>
                <a:tab pos="6960234" algn="l"/>
              </a:tabLst>
            </a:pPr>
            <a:r>
              <a:rPr lang="tr-TR" sz="2800" b="1" u="heavy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52A3"/>
                  </a:solidFill>
                </a:uFill>
                <a:latin typeface="+mn-lt"/>
                <a:cs typeface="Times New Roman"/>
              </a:rPr>
              <a:t> </a:t>
            </a:r>
            <a:r>
              <a:rPr lang="tr-TR" sz="2800" b="1" u="heavy" dirty="0" smtClean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52A3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Osmaniye İRAP Eylemleri 1. Dönem İzleme ve Değerlendirme 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282632" y="868096"/>
            <a:ext cx="983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1000" dirty="0" smtClean="0"/>
              <a:t>	</a:t>
            </a:r>
            <a:endParaRPr lang="tr-TR" sz="1000" dirty="0"/>
          </a:p>
        </p:txBody>
      </p:sp>
      <p:pic>
        <p:nvPicPr>
          <p:cNvPr id="8" name="Picture 6" descr="Soru İşareti Kullanımı ve Konu Anlatımı - noktalamaisaretleri.gen.tr">
            <a:extLst>
              <a:ext uri="{FF2B5EF4-FFF2-40B4-BE49-F238E27FC236}">
                <a16:creationId xmlns:a16="http://schemas.microsoft.com/office/drawing/2014/main" id="{3D16ACB8-E695-4ECD-8821-8C6B191C2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32" y="5457743"/>
            <a:ext cx="1001949" cy="64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636688"/>
              </p:ext>
            </p:extLst>
          </p:nvPr>
        </p:nvGraphicFramePr>
        <p:xfrm>
          <a:off x="296437" y="1848254"/>
          <a:ext cx="11402930" cy="3468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0830">
                  <a:extLst>
                    <a:ext uri="{9D8B030D-6E8A-4147-A177-3AD203B41FA5}">
                      <a16:colId xmlns:a16="http://schemas.microsoft.com/office/drawing/2014/main" val="3408209110"/>
                    </a:ext>
                  </a:extLst>
                </a:gridCol>
                <a:gridCol w="961754">
                  <a:extLst>
                    <a:ext uri="{9D8B030D-6E8A-4147-A177-3AD203B41FA5}">
                      <a16:colId xmlns:a16="http://schemas.microsoft.com/office/drawing/2014/main" val="1472486973"/>
                    </a:ext>
                  </a:extLst>
                </a:gridCol>
                <a:gridCol w="2877590">
                  <a:extLst>
                    <a:ext uri="{9D8B030D-6E8A-4147-A177-3AD203B41FA5}">
                      <a16:colId xmlns:a16="http://schemas.microsoft.com/office/drawing/2014/main" val="1283837692"/>
                    </a:ext>
                  </a:extLst>
                </a:gridCol>
                <a:gridCol w="1238003">
                  <a:extLst>
                    <a:ext uri="{9D8B030D-6E8A-4147-A177-3AD203B41FA5}">
                      <a16:colId xmlns:a16="http://schemas.microsoft.com/office/drawing/2014/main" val="1646404653"/>
                    </a:ext>
                  </a:extLst>
                </a:gridCol>
                <a:gridCol w="3092450">
                  <a:extLst>
                    <a:ext uri="{9D8B030D-6E8A-4147-A177-3AD203B41FA5}">
                      <a16:colId xmlns:a16="http://schemas.microsoft.com/office/drawing/2014/main" val="1869610817"/>
                    </a:ext>
                  </a:extLst>
                </a:gridCol>
                <a:gridCol w="1207309">
                  <a:extLst>
                    <a:ext uri="{9D8B030D-6E8A-4147-A177-3AD203B41FA5}">
                      <a16:colId xmlns:a16="http://schemas.microsoft.com/office/drawing/2014/main" val="3240228127"/>
                    </a:ext>
                  </a:extLst>
                </a:gridCol>
                <a:gridCol w="1104994">
                  <a:extLst>
                    <a:ext uri="{9D8B030D-6E8A-4147-A177-3AD203B41FA5}">
                      <a16:colId xmlns:a16="http://schemas.microsoft.com/office/drawing/2014/main" val="4003731220"/>
                    </a:ext>
                  </a:extLst>
                </a:gridCol>
              </a:tblGrid>
              <a:tr h="39752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</a:rPr>
                        <a:t>OSMANİYE İL AFET VE ACİL DURUM MÜDÜRLÜĞÜ OSMANİYE </a:t>
                      </a:r>
                      <a:r>
                        <a:rPr lang="tr-TR" sz="1000" u="none" strike="noStrike" dirty="0">
                          <a:effectLst/>
                        </a:rPr>
                        <a:t>İL RİSK AZALTMA PLANI (İRAP) EYLEMLERİ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129057"/>
                  </a:ext>
                </a:extLst>
              </a:tr>
              <a:tr h="32584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NO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AFET TÜRÜ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SORUMLU KURUM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EYLEM NUMARASI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EYLEM AÇIKLAMASI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u="none" strike="noStrike">
                          <a:effectLst/>
                        </a:rPr>
                        <a:t>GERÇEKLEŞTİRME DÖNEMİ</a:t>
                      </a:r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u="none" strike="noStrike" dirty="0">
                          <a:effectLst/>
                        </a:rPr>
                        <a:t>EYLEM TAMAMLANMA </a:t>
                      </a:r>
                      <a:r>
                        <a:rPr lang="tr-TR" sz="700" u="none" strike="noStrike" dirty="0" smtClean="0">
                          <a:effectLst/>
                        </a:rPr>
                        <a:t>ORANI (%)</a:t>
                      </a:r>
                      <a:endParaRPr lang="tr-TR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1982484888"/>
                  </a:ext>
                </a:extLst>
              </a:tr>
              <a:tr h="8211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1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Endüstriyel Kazalar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Osmaniye İl </a:t>
                      </a:r>
                      <a:r>
                        <a:rPr lang="tr-TR" sz="900" u="none" strike="noStrike" dirty="0" smtClean="0">
                          <a:effectLst/>
                        </a:rPr>
                        <a:t>Tarım</a:t>
                      </a:r>
                      <a:r>
                        <a:rPr lang="tr-TR" sz="900" u="none" strike="noStrike" baseline="0" dirty="0" smtClean="0">
                          <a:effectLst/>
                        </a:rPr>
                        <a:t> ve Orman</a:t>
                      </a:r>
                      <a:r>
                        <a:rPr lang="tr-TR" sz="900" u="none" strike="noStrike" dirty="0" smtClean="0">
                          <a:effectLst/>
                        </a:rPr>
                        <a:t> </a:t>
                      </a:r>
                      <a:r>
                        <a:rPr lang="tr-TR" sz="900" u="none" strike="noStrike" dirty="0">
                          <a:effectLst/>
                        </a:rPr>
                        <a:t>Müdürlüğü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80-A2-H3-E2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Ekolojik Farkındalığın Artırılması ve Duyarlılığın Oluşturulması</a:t>
                      </a:r>
                      <a:r>
                        <a:rPr lang="tr-TR" sz="9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 ayrıca ilimizde oluşabilecek endüstriyel kazaların önüne geçilerek minimize edilmesi için muhatap kurumlarla ortak bir eylem planlamasının yapılması.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2021-2025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3974732565"/>
                  </a:ext>
                </a:extLst>
              </a:tr>
              <a:tr h="54741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2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Meteorolojik ve İklim Değişikliği Kaynaklı Afetler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Osmaniye İl Tarım</a:t>
                      </a:r>
                      <a:r>
                        <a:rPr lang="tr-TR" sz="900" u="none" strike="noStrike" baseline="0" dirty="0" smtClean="0">
                          <a:effectLst/>
                        </a:rPr>
                        <a:t> ve Orman</a:t>
                      </a:r>
                      <a:r>
                        <a:rPr lang="tr-TR" sz="900" u="none" strike="noStrike" dirty="0" smtClean="0">
                          <a:effectLst/>
                        </a:rPr>
                        <a:t> Müdürlüğü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80-A4-H2-E3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Ani don/ Kuraklık/ dolu yağışları gibi acil durumlara yönelik çitçiler için erken uyarı sistemlerinin geliştirilmesi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2021-2026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900" u="none" strike="noStrike" dirty="0">
                          <a:effectLst/>
                        </a:rPr>
                        <a:t> </a:t>
                      </a:r>
                      <a:r>
                        <a:rPr lang="tr-TR" sz="900" u="none" strike="noStrike" dirty="0" smtClean="0">
                          <a:effectLst/>
                        </a:rPr>
                        <a:t>100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269157842"/>
                  </a:ext>
                </a:extLst>
              </a:tr>
              <a:tr h="41055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3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Meteorolojik ve İklim Değişikliği Kaynaklı Afetler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Osmaniye İl Tarım</a:t>
                      </a:r>
                      <a:r>
                        <a:rPr lang="tr-TR" sz="900" u="none" strike="noStrike" baseline="0" dirty="0" smtClean="0">
                          <a:effectLst/>
                        </a:rPr>
                        <a:t> ve Orman</a:t>
                      </a:r>
                      <a:r>
                        <a:rPr lang="tr-TR" sz="900" u="none" strike="noStrike" dirty="0" smtClean="0">
                          <a:effectLst/>
                        </a:rPr>
                        <a:t> Müdürlüğü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80-A4-H5-E1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Tarımda basınçlı sulama sistemlerinin sağlanması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2021-2026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900" u="none" strike="noStrike" dirty="0" smtClean="0">
                          <a:effectLst/>
                        </a:rPr>
                        <a:t>100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1770591872"/>
                  </a:ext>
                </a:extLst>
              </a:tr>
              <a:tr h="54741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4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Meteorolojik ve İklim Değişikliği Kaynaklı Afetler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Osmaniye İl Tarım</a:t>
                      </a:r>
                      <a:r>
                        <a:rPr lang="tr-TR" sz="900" u="none" strike="noStrike" baseline="0" dirty="0" smtClean="0">
                          <a:effectLst/>
                        </a:rPr>
                        <a:t> ve Orman</a:t>
                      </a:r>
                      <a:r>
                        <a:rPr lang="tr-TR" sz="900" u="none" strike="noStrike" dirty="0" smtClean="0">
                          <a:effectLst/>
                        </a:rPr>
                        <a:t> Müdürlüğü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80-A4-H6-E3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İlimizde çiftçilerimize yönelik anız yakılması konusunda bilinçlendirme çalışmalarının arttırılması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2021-2026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900" u="none" strike="noStrike" dirty="0">
                          <a:effectLst/>
                        </a:rPr>
                        <a:t> </a:t>
                      </a:r>
                      <a:r>
                        <a:rPr lang="tr-TR" sz="900" u="none" strike="noStrike" dirty="0" smtClean="0">
                          <a:effectLst/>
                        </a:rPr>
                        <a:t>100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3758344299"/>
                  </a:ext>
                </a:extLst>
              </a:tr>
              <a:tr h="41055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5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Taşkın/Sel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Osmaniye İl Tarım</a:t>
                      </a:r>
                      <a:r>
                        <a:rPr lang="tr-TR" sz="900" u="none" strike="noStrike" baseline="0" dirty="0" smtClean="0">
                          <a:effectLst/>
                        </a:rPr>
                        <a:t> ve Orman</a:t>
                      </a:r>
                      <a:r>
                        <a:rPr lang="tr-TR" sz="900" u="none" strike="noStrike" dirty="0" smtClean="0">
                          <a:effectLst/>
                        </a:rPr>
                        <a:t> Müdürlüğü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80-A5-H1-E1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Ceyhan havzasındaki çiftçilerin tarım alanlarına </a:t>
                      </a:r>
                      <a:r>
                        <a:rPr lang="tr-TR" sz="9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Dask</a:t>
                      </a:r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için teşvik edilip bilinçlendirilmesi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2021-2026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900" u="none" strike="noStrike" dirty="0">
                          <a:effectLst/>
                        </a:rPr>
                        <a:t> </a:t>
                      </a:r>
                      <a:r>
                        <a:rPr lang="tr-TR" sz="900" u="none" strike="noStrike" dirty="0" smtClean="0">
                          <a:effectLst/>
                        </a:rPr>
                        <a:t>100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1794364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907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ikdörtgen 28"/>
          <p:cNvSpPr/>
          <p:nvPr/>
        </p:nvSpPr>
        <p:spPr>
          <a:xfrm>
            <a:off x="0" y="6232023"/>
            <a:ext cx="10043886" cy="370114"/>
          </a:xfrm>
          <a:prstGeom prst="rect">
            <a:avLst/>
          </a:prstGeom>
          <a:solidFill>
            <a:srgbClr val="005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bg1"/>
                </a:solidFill>
              </a:rPr>
              <a:t>     </a:t>
            </a:r>
            <a:r>
              <a:rPr lang="tr-TR" b="1" dirty="0" smtClean="0">
                <a:solidFill>
                  <a:schemeClr val="bg1"/>
                </a:solidFill>
              </a:rPr>
              <a:t>Osmaniye İl Tarım ve Orman </a:t>
            </a:r>
            <a:r>
              <a:rPr lang="tr-TR" b="1" dirty="0">
                <a:solidFill>
                  <a:schemeClr val="bg1"/>
                </a:solidFill>
              </a:rPr>
              <a:t>Müdürlüğü</a:t>
            </a:r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96438" y="319019"/>
            <a:ext cx="9624310" cy="44371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92125" algn="l"/>
                <a:tab pos="6960234" algn="l"/>
              </a:tabLst>
            </a:pPr>
            <a:r>
              <a:rPr lang="tr-TR" sz="2800" b="1" u="heavy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52A3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Osmaniye İRAP Eylemleri 1. Dönem İzleme ve Değerlendirme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6" descr="Soru İşareti Kullanımı ve Konu Anlatımı - noktalamaisaretleri.gen.tr">
            <a:extLst>
              <a:ext uri="{FF2B5EF4-FFF2-40B4-BE49-F238E27FC236}">
                <a16:creationId xmlns:a16="http://schemas.microsoft.com/office/drawing/2014/main" id="{3D16ACB8-E695-4ECD-8821-8C6B191C2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32" y="5457743"/>
            <a:ext cx="1001949" cy="64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218332"/>
              </p:ext>
            </p:extLst>
          </p:nvPr>
        </p:nvGraphicFramePr>
        <p:xfrm>
          <a:off x="296437" y="1060316"/>
          <a:ext cx="11057363" cy="1276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2924">
                  <a:extLst>
                    <a:ext uri="{9D8B030D-6E8A-4147-A177-3AD203B41FA5}">
                      <a16:colId xmlns:a16="http://schemas.microsoft.com/office/drawing/2014/main" val="2922412303"/>
                    </a:ext>
                  </a:extLst>
                </a:gridCol>
                <a:gridCol w="932608">
                  <a:extLst>
                    <a:ext uri="{9D8B030D-6E8A-4147-A177-3AD203B41FA5}">
                      <a16:colId xmlns:a16="http://schemas.microsoft.com/office/drawing/2014/main" val="18662705"/>
                    </a:ext>
                  </a:extLst>
                </a:gridCol>
                <a:gridCol w="2790385">
                  <a:extLst>
                    <a:ext uri="{9D8B030D-6E8A-4147-A177-3AD203B41FA5}">
                      <a16:colId xmlns:a16="http://schemas.microsoft.com/office/drawing/2014/main" val="3633412502"/>
                    </a:ext>
                  </a:extLst>
                </a:gridCol>
                <a:gridCol w="1200485">
                  <a:extLst>
                    <a:ext uri="{9D8B030D-6E8A-4147-A177-3AD203B41FA5}">
                      <a16:colId xmlns:a16="http://schemas.microsoft.com/office/drawing/2014/main" val="2865823611"/>
                    </a:ext>
                  </a:extLst>
                </a:gridCol>
                <a:gridCol w="2998733">
                  <a:extLst>
                    <a:ext uri="{9D8B030D-6E8A-4147-A177-3AD203B41FA5}">
                      <a16:colId xmlns:a16="http://schemas.microsoft.com/office/drawing/2014/main" val="4164259387"/>
                    </a:ext>
                  </a:extLst>
                </a:gridCol>
                <a:gridCol w="1170721">
                  <a:extLst>
                    <a:ext uri="{9D8B030D-6E8A-4147-A177-3AD203B41FA5}">
                      <a16:colId xmlns:a16="http://schemas.microsoft.com/office/drawing/2014/main" val="161389958"/>
                    </a:ext>
                  </a:extLst>
                </a:gridCol>
                <a:gridCol w="1071507">
                  <a:extLst>
                    <a:ext uri="{9D8B030D-6E8A-4147-A177-3AD203B41FA5}">
                      <a16:colId xmlns:a16="http://schemas.microsoft.com/office/drawing/2014/main" val="3796897650"/>
                    </a:ext>
                  </a:extLst>
                </a:gridCol>
              </a:tblGrid>
              <a:tr h="63842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6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Taşkın/Sel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Osmaniye İl </a:t>
                      </a:r>
                      <a:r>
                        <a:rPr lang="tr-TR" sz="900" u="none" strike="noStrike" dirty="0" smtClean="0">
                          <a:effectLst/>
                        </a:rPr>
                        <a:t>Tarım</a:t>
                      </a:r>
                      <a:r>
                        <a:rPr lang="tr-TR" sz="900" u="none" strike="noStrike" baseline="0" dirty="0" smtClean="0">
                          <a:effectLst/>
                        </a:rPr>
                        <a:t> ve Orman</a:t>
                      </a:r>
                      <a:r>
                        <a:rPr lang="tr-TR" sz="900" u="none" strike="noStrike" dirty="0" smtClean="0">
                          <a:effectLst/>
                        </a:rPr>
                        <a:t> </a:t>
                      </a:r>
                      <a:r>
                        <a:rPr lang="tr-TR" sz="900" u="none" strike="noStrike" dirty="0">
                          <a:effectLst/>
                        </a:rPr>
                        <a:t>Müdürlüğü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80-A5-H3-E7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Toprak erozyonunun önlenmesi için vadi yamaçlarının </a:t>
                      </a:r>
                      <a:r>
                        <a:rPr lang="tr-TR" sz="9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taraçalandırılarak</a:t>
                      </a:r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ağaçlandırılması, yüzeysel suların yönlendirilmesi, ağaçlandırılması ( Özellikle orman örtüsü seyrek ve bozulmuş olup yüksek rakımlı ve eğimli bölgeler)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2021-2026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9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1989583355"/>
                  </a:ext>
                </a:extLst>
              </a:tr>
              <a:tr h="63842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7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Yangın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Osmaniye İl Tarım</a:t>
                      </a:r>
                      <a:r>
                        <a:rPr lang="tr-TR" sz="900" u="none" strike="noStrike" baseline="0" dirty="0" smtClean="0">
                          <a:effectLst/>
                        </a:rPr>
                        <a:t> ve Orman</a:t>
                      </a:r>
                      <a:r>
                        <a:rPr lang="tr-TR" sz="900" u="none" strike="noStrike" dirty="0" smtClean="0">
                          <a:effectLst/>
                        </a:rPr>
                        <a:t> Müdürlüğü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80-A8-H2-E5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Orman sınırına yakın olan tarım alanlarında anız </a:t>
                      </a:r>
                      <a:r>
                        <a:rPr lang="tr-TR" sz="9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yakımının</a:t>
                      </a:r>
                      <a:r>
                        <a:rPr lang="tr-TR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önüne geçebilmek için anız ekim yöntemlerinde kullanılan alet ekipmanların kullanımının teşvik edilmesi amaçlı çalışmalar yürütülmesi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 smtClean="0">
                          <a:effectLst/>
                        </a:rPr>
                        <a:t>2021-2026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900" u="none" strike="noStrike" dirty="0">
                          <a:effectLst/>
                        </a:rPr>
                        <a:t> </a:t>
                      </a:r>
                      <a:r>
                        <a:rPr lang="tr-TR" sz="900" u="none" strike="noStrike" dirty="0" smtClean="0">
                          <a:effectLst/>
                        </a:rPr>
                        <a:t>100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ctr"/>
                </a:tc>
                <a:extLst>
                  <a:ext uri="{0D108BD9-81ED-4DB2-BD59-A6C34878D82A}">
                    <a16:rowId xmlns:a16="http://schemas.microsoft.com/office/drawing/2014/main" val="1730246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17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ikdörtgen 28"/>
          <p:cNvSpPr/>
          <p:nvPr/>
        </p:nvSpPr>
        <p:spPr>
          <a:xfrm>
            <a:off x="0" y="6232023"/>
            <a:ext cx="10043886" cy="370114"/>
          </a:xfrm>
          <a:prstGeom prst="rect">
            <a:avLst/>
          </a:prstGeom>
          <a:solidFill>
            <a:srgbClr val="005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bg1"/>
                </a:solidFill>
              </a:rPr>
              <a:t>  </a:t>
            </a:r>
            <a:r>
              <a:rPr lang="tr-TR" b="1" dirty="0" smtClean="0">
                <a:solidFill>
                  <a:schemeClr val="bg1"/>
                </a:solidFill>
              </a:rPr>
              <a:t>Osmaniye </a:t>
            </a:r>
            <a:r>
              <a:rPr lang="tr-TR" b="1" dirty="0">
                <a:solidFill>
                  <a:schemeClr val="bg1"/>
                </a:solidFill>
              </a:rPr>
              <a:t>İl </a:t>
            </a:r>
            <a:r>
              <a:rPr lang="tr-TR" b="1" dirty="0" smtClean="0">
                <a:solidFill>
                  <a:schemeClr val="bg1"/>
                </a:solidFill>
              </a:rPr>
              <a:t>Tarım ve Orman </a:t>
            </a:r>
            <a:r>
              <a:rPr lang="tr-TR" b="1" dirty="0">
                <a:solidFill>
                  <a:schemeClr val="bg1"/>
                </a:solidFill>
              </a:rPr>
              <a:t>Müdürlüğü</a:t>
            </a:r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96439" y="183566"/>
            <a:ext cx="10306710" cy="44371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92125" algn="l"/>
                <a:tab pos="6960234" algn="l"/>
              </a:tabLst>
            </a:pPr>
            <a:r>
              <a:rPr lang="tr-TR" sz="2800" b="1" u="heavy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52A3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Osmaniye İRAP Eylemleri 1. Dönem İzleme ve Değerlendirme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D7DED1CE-2B9D-4BAB-AEC7-CAC8A3B34002}"/>
              </a:ext>
            </a:extLst>
          </p:cNvPr>
          <p:cNvSpPr/>
          <p:nvPr/>
        </p:nvSpPr>
        <p:spPr>
          <a:xfrm>
            <a:off x="296439" y="627277"/>
            <a:ext cx="11551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Calibri" panose="020F0502020204030204" pitchFamily="34" charset="0"/>
                <a:cs typeface="Helvetica Light"/>
              </a:rPr>
              <a:t>  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74" y="1799616"/>
            <a:ext cx="5719864" cy="326849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7" y="1161733"/>
            <a:ext cx="11898385" cy="495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3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878889" y="4991114"/>
            <a:ext cx="2434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solidFill>
                  <a:srgbClr val="0052A3"/>
                </a:solidFill>
              </a:rPr>
              <a:t>Arz ederim.</a:t>
            </a:r>
          </a:p>
        </p:txBody>
      </p:sp>
      <p:sp>
        <p:nvSpPr>
          <p:cNvPr id="20" name="Dikdörtgen 19"/>
          <p:cNvSpPr/>
          <p:nvPr/>
        </p:nvSpPr>
        <p:spPr>
          <a:xfrm>
            <a:off x="0" y="6232023"/>
            <a:ext cx="10043886" cy="370114"/>
          </a:xfrm>
          <a:prstGeom prst="rect">
            <a:avLst/>
          </a:prstGeom>
          <a:solidFill>
            <a:srgbClr val="005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bg1"/>
                </a:solidFill>
              </a:rPr>
              <a:t>  </a:t>
            </a:r>
            <a:r>
              <a:rPr lang="tr-TR" b="1" dirty="0" smtClean="0">
                <a:solidFill>
                  <a:schemeClr val="bg1"/>
                </a:solidFill>
              </a:rPr>
              <a:t>Osmaniye </a:t>
            </a:r>
            <a:r>
              <a:rPr lang="tr-TR" b="1" dirty="0">
                <a:solidFill>
                  <a:schemeClr val="bg1"/>
                </a:solidFill>
              </a:rPr>
              <a:t>İl </a:t>
            </a:r>
            <a:r>
              <a:rPr lang="tr-TR" b="1" dirty="0" smtClean="0">
                <a:solidFill>
                  <a:schemeClr val="bg1"/>
                </a:solidFill>
              </a:rPr>
              <a:t>Tarım ve Orman </a:t>
            </a:r>
            <a:r>
              <a:rPr lang="tr-TR" b="1" dirty="0">
                <a:solidFill>
                  <a:schemeClr val="bg1"/>
                </a:solidFill>
              </a:rPr>
              <a:t>Müdürlüğü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750197" y="3815111"/>
            <a:ext cx="7303625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E51922"/>
                </a:solidFill>
                <a:effectLst/>
                <a:latin typeface="MyriadPro-Bold"/>
                <a:hlinkClick r:id="rId3"/>
              </a:rPr>
              <a:t>  </a:t>
            </a: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E51922"/>
                </a:solidFill>
                <a:effectLst/>
                <a:latin typeface="MyriadPro-Bold"/>
                <a:hlinkClick r:id="rId4"/>
              </a:rPr>
              <a:t/>
            </a:r>
            <a:b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E51922"/>
                </a:solidFill>
                <a:effectLst/>
                <a:latin typeface="MyriadPro-Bold"/>
                <a:hlinkClick r:id="rId4"/>
              </a:rPr>
            </a:b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E51922"/>
                </a:solidFill>
                <a:effectLst/>
                <a:latin typeface="MyriadPro-Bold"/>
                <a:hlinkClick r:id="rId4"/>
              </a:rPr>
              <a:t>OSMANİYE İL TARIM VE ORMAN MÜDÜRLÜĞÜ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E51922"/>
              </a:solidFill>
              <a:effectLst/>
              <a:latin typeface="MyriadPro-Bold"/>
            </a:endParaRPr>
          </a:p>
        </p:txBody>
      </p:sp>
      <p:pic>
        <p:nvPicPr>
          <p:cNvPr id="2050" name="Picture 2" descr="https://www.tarimorman.gov.tr/Style%20Library/TarimUI/img/gthbLogo.png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769" y="1487742"/>
            <a:ext cx="2187615" cy="227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39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09D61028B2FEF14C80F98147D186C384" ma:contentTypeVersion="1" ma:contentTypeDescription="Yeni belge oluşturun." ma:contentTypeScope="" ma:versionID="8e74a36d31f9a4534f129dbdeb3308ae">
  <xsd:schema xmlns:xsd="http://www.w3.org/2001/XMLSchema" xmlns:xs="http://www.w3.org/2001/XMLSchema" xmlns:p="http://schemas.microsoft.com/office/2006/metadata/properties" xmlns:ns2="89d00add-73bb-4b2d-bb50-1d6260abb817" targetNamespace="http://schemas.microsoft.com/office/2006/metadata/properties" ma:root="true" ma:fieldsID="0bab870a1bad54deac8224db65db2e29" ns2:_="">
    <xsd:import namespace="89d00add-73bb-4b2d-bb50-1d6260abb817"/>
    <xsd:element name="properties">
      <xsd:complexType>
        <xsd:sequence>
          <xsd:element name="documentManagement">
            <xsd:complexType>
              <xsd:all>
                <xsd:element ref="ns2:YayinBitisTarihi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d00add-73bb-4b2d-bb50-1d6260abb817" elementFormDefault="qualified">
    <xsd:import namespace="http://schemas.microsoft.com/office/2006/documentManagement/types"/>
    <xsd:import namespace="http://schemas.microsoft.com/office/infopath/2007/PartnerControls"/>
    <xsd:element name="YayinBitisTarihi" ma:index="8" ma:displayName="YayinBitisTarihi" ma:internalName="YayinBitisTarihi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ayinBitisTarihi xmlns="89d00add-73bb-4b2d-bb50-1d6260abb817">2023-08-03T12:25:25+00:00</YayinBitisTarihi>
  </documentManagement>
</p:properties>
</file>

<file path=customXml/itemProps1.xml><?xml version="1.0" encoding="utf-8"?>
<ds:datastoreItem xmlns:ds="http://schemas.openxmlformats.org/officeDocument/2006/customXml" ds:itemID="{5EDAF33E-EBD3-4B47-9C6E-2D6F4F385BEB}"/>
</file>

<file path=customXml/itemProps2.xml><?xml version="1.0" encoding="utf-8"?>
<ds:datastoreItem xmlns:ds="http://schemas.openxmlformats.org/officeDocument/2006/customXml" ds:itemID="{8FC71C36-ED3B-417B-A564-FD47F0361BC1}"/>
</file>

<file path=customXml/itemProps3.xml><?xml version="1.0" encoding="utf-8"?>
<ds:datastoreItem xmlns:ds="http://schemas.openxmlformats.org/officeDocument/2006/customXml" ds:itemID="{08C2AC5D-9968-4E45-BB7F-B847BEC6A115}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12264</TotalTime>
  <Words>354</Words>
  <Application>Microsoft Office PowerPoint</Application>
  <PresentationFormat>Geniş ekran</PresentationFormat>
  <Paragraphs>83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Helvetica Light</vt:lpstr>
      <vt:lpstr>MyriadPro-Bold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Hakan Benli</dc:creator>
  <cp:lastModifiedBy>Veli TEMİZ</cp:lastModifiedBy>
  <cp:revision>912</cp:revision>
  <cp:lastPrinted>2021-02-16T11:11:26Z</cp:lastPrinted>
  <dcterms:created xsi:type="dcterms:W3CDTF">2016-08-10T08:24:00Z</dcterms:created>
  <dcterms:modified xsi:type="dcterms:W3CDTF">2022-08-03T12:18:34Z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0x01010009D61028B2FEF14C80F98147D186C384</vt:lpwstr>
  </property>
</Properties>
</file>